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161"/>
  </p:notesMasterIdLst>
  <p:sldIdLst>
    <p:sldId id="271" r:id="rId2"/>
    <p:sldId id="324" r:id="rId3"/>
    <p:sldId id="336" r:id="rId4"/>
    <p:sldId id="335" r:id="rId5"/>
    <p:sldId id="338" r:id="rId6"/>
    <p:sldId id="337" r:id="rId7"/>
    <p:sldId id="341" r:id="rId8"/>
    <p:sldId id="342" r:id="rId9"/>
    <p:sldId id="343" r:id="rId10"/>
    <p:sldId id="352" r:id="rId11"/>
    <p:sldId id="344" r:id="rId12"/>
    <p:sldId id="345" r:id="rId13"/>
    <p:sldId id="346" r:id="rId14"/>
    <p:sldId id="347" r:id="rId15"/>
    <p:sldId id="348" r:id="rId16"/>
    <p:sldId id="349" r:id="rId17"/>
    <p:sldId id="350" r:id="rId18"/>
    <p:sldId id="351" r:id="rId19"/>
    <p:sldId id="353" r:id="rId20"/>
    <p:sldId id="354" r:id="rId21"/>
    <p:sldId id="357" r:id="rId22"/>
    <p:sldId id="358" r:id="rId23"/>
    <p:sldId id="359" r:id="rId24"/>
    <p:sldId id="360" r:id="rId25"/>
    <p:sldId id="361" r:id="rId26"/>
    <p:sldId id="362" r:id="rId27"/>
    <p:sldId id="363" r:id="rId28"/>
    <p:sldId id="364" r:id="rId29"/>
    <p:sldId id="355" r:id="rId30"/>
    <p:sldId id="365" r:id="rId31"/>
    <p:sldId id="368" r:id="rId32"/>
    <p:sldId id="366" r:id="rId33"/>
    <p:sldId id="369" r:id="rId34"/>
    <p:sldId id="367" r:id="rId35"/>
    <p:sldId id="370" r:id="rId36"/>
    <p:sldId id="371" r:id="rId37"/>
    <p:sldId id="372" r:id="rId38"/>
    <p:sldId id="373" r:id="rId39"/>
    <p:sldId id="386" r:id="rId40"/>
    <p:sldId id="374" r:id="rId41"/>
    <p:sldId id="376" r:id="rId42"/>
    <p:sldId id="375" r:id="rId43"/>
    <p:sldId id="377" r:id="rId44"/>
    <p:sldId id="378" r:id="rId45"/>
    <p:sldId id="379" r:id="rId46"/>
    <p:sldId id="380" r:id="rId47"/>
    <p:sldId id="381" r:id="rId48"/>
    <p:sldId id="382" r:id="rId49"/>
    <p:sldId id="384" r:id="rId50"/>
    <p:sldId id="385" r:id="rId51"/>
    <p:sldId id="383" r:id="rId52"/>
    <p:sldId id="356" r:id="rId53"/>
    <p:sldId id="387" r:id="rId54"/>
    <p:sldId id="388" r:id="rId55"/>
    <p:sldId id="389" r:id="rId56"/>
    <p:sldId id="390" r:id="rId57"/>
    <p:sldId id="391" r:id="rId58"/>
    <p:sldId id="392" r:id="rId59"/>
    <p:sldId id="393" r:id="rId60"/>
    <p:sldId id="394" r:id="rId61"/>
    <p:sldId id="395" r:id="rId62"/>
    <p:sldId id="396" r:id="rId63"/>
    <p:sldId id="397" r:id="rId64"/>
    <p:sldId id="398" r:id="rId65"/>
    <p:sldId id="401" r:id="rId66"/>
    <p:sldId id="402" r:id="rId67"/>
    <p:sldId id="403" r:id="rId68"/>
    <p:sldId id="404" r:id="rId69"/>
    <p:sldId id="406" r:id="rId70"/>
    <p:sldId id="407" r:id="rId71"/>
    <p:sldId id="426" r:id="rId72"/>
    <p:sldId id="427" r:id="rId73"/>
    <p:sldId id="425" r:id="rId74"/>
    <p:sldId id="405" r:id="rId75"/>
    <p:sldId id="399" r:id="rId76"/>
    <p:sldId id="408" r:id="rId77"/>
    <p:sldId id="409" r:id="rId78"/>
    <p:sldId id="410" r:id="rId79"/>
    <p:sldId id="400" r:id="rId80"/>
    <p:sldId id="411" r:id="rId81"/>
    <p:sldId id="412" r:id="rId82"/>
    <p:sldId id="413" r:id="rId83"/>
    <p:sldId id="415" r:id="rId84"/>
    <p:sldId id="414" r:id="rId85"/>
    <p:sldId id="416" r:id="rId86"/>
    <p:sldId id="417" r:id="rId87"/>
    <p:sldId id="418" r:id="rId88"/>
    <p:sldId id="419" r:id="rId89"/>
    <p:sldId id="420" r:id="rId90"/>
    <p:sldId id="421" r:id="rId91"/>
    <p:sldId id="422" r:id="rId92"/>
    <p:sldId id="423" r:id="rId93"/>
    <p:sldId id="424" r:id="rId94"/>
    <p:sldId id="428" r:id="rId95"/>
    <p:sldId id="429" r:id="rId96"/>
    <p:sldId id="430" r:id="rId97"/>
    <p:sldId id="431" r:id="rId98"/>
    <p:sldId id="432" r:id="rId99"/>
    <p:sldId id="433" r:id="rId100"/>
    <p:sldId id="434" r:id="rId101"/>
    <p:sldId id="435" r:id="rId102"/>
    <p:sldId id="436" r:id="rId103"/>
    <p:sldId id="437" r:id="rId104"/>
    <p:sldId id="438" r:id="rId105"/>
    <p:sldId id="439" r:id="rId106"/>
    <p:sldId id="440" r:id="rId107"/>
    <p:sldId id="441" r:id="rId108"/>
    <p:sldId id="442" r:id="rId109"/>
    <p:sldId id="443" r:id="rId110"/>
    <p:sldId id="444" r:id="rId111"/>
    <p:sldId id="445" r:id="rId112"/>
    <p:sldId id="450" r:id="rId113"/>
    <p:sldId id="446" r:id="rId114"/>
    <p:sldId id="447" r:id="rId115"/>
    <p:sldId id="448" r:id="rId116"/>
    <p:sldId id="449" r:id="rId117"/>
    <p:sldId id="451" r:id="rId118"/>
    <p:sldId id="452" r:id="rId119"/>
    <p:sldId id="453" r:id="rId120"/>
    <p:sldId id="454" r:id="rId121"/>
    <p:sldId id="455" r:id="rId122"/>
    <p:sldId id="456" r:id="rId123"/>
    <p:sldId id="457" r:id="rId124"/>
    <p:sldId id="458" r:id="rId125"/>
    <p:sldId id="459" r:id="rId126"/>
    <p:sldId id="460" r:id="rId127"/>
    <p:sldId id="461" r:id="rId128"/>
    <p:sldId id="462" r:id="rId129"/>
    <p:sldId id="463" r:id="rId130"/>
    <p:sldId id="464" r:id="rId131"/>
    <p:sldId id="465" r:id="rId132"/>
    <p:sldId id="466" r:id="rId133"/>
    <p:sldId id="467" r:id="rId134"/>
    <p:sldId id="468" r:id="rId135"/>
    <p:sldId id="469" r:id="rId136"/>
    <p:sldId id="470" r:id="rId137"/>
    <p:sldId id="471" r:id="rId138"/>
    <p:sldId id="472" r:id="rId139"/>
    <p:sldId id="473" r:id="rId140"/>
    <p:sldId id="474" r:id="rId141"/>
    <p:sldId id="475" r:id="rId142"/>
    <p:sldId id="476" r:id="rId143"/>
    <p:sldId id="477" r:id="rId144"/>
    <p:sldId id="479" r:id="rId145"/>
    <p:sldId id="478" r:id="rId146"/>
    <p:sldId id="480" r:id="rId147"/>
    <p:sldId id="481" r:id="rId148"/>
    <p:sldId id="482" r:id="rId149"/>
    <p:sldId id="483" r:id="rId150"/>
    <p:sldId id="484" r:id="rId151"/>
    <p:sldId id="485" r:id="rId152"/>
    <p:sldId id="486" r:id="rId153"/>
    <p:sldId id="487" r:id="rId154"/>
    <p:sldId id="488" r:id="rId155"/>
    <p:sldId id="489" r:id="rId156"/>
    <p:sldId id="491" r:id="rId157"/>
    <p:sldId id="490" r:id="rId158"/>
    <p:sldId id="492" r:id="rId159"/>
    <p:sldId id="493" r:id="rId16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49" autoAdjust="0"/>
    <p:restoredTop sz="95540" autoAdjust="0"/>
  </p:normalViewPr>
  <p:slideViewPr>
    <p:cSldViewPr>
      <p:cViewPr varScale="1">
        <p:scale>
          <a:sx n="88" d="100"/>
          <a:sy n="88" d="100"/>
        </p:scale>
        <p:origin x="-1050" y="-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54" Type="http://schemas.openxmlformats.org/officeDocument/2006/relationships/slide" Target="slides/slide153.xml"/><Relationship Id="rId159" Type="http://schemas.openxmlformats.org/officeDocument/2006/relationships/slide" Target="slides/slide158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65" Type="http://schemas.openxmlformats.org/officeDocument/2006/relationships/tableStyles" Target="tableStyle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6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presProps" Target="pres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viewProps" Target="viewProp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9EE726-411B-4061-9A45-03F88EB09F16}" type="datetimeFigureOut">
              <a:rPr lang="en-US" smtClean="0"/>
              <a:pPr/>
              <a:t>11/12/2012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FA32EC-D684-4F6C-9F9B-B7F26B65B0D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5862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ight Triangle 9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grpSp>
        <p:nvGrpSpPr>
          <p:cNvPr id="2" name="Group 1"/>
          <p:cNvGrpSpPr/>
          <p:nvPr/>
        </p:nvGrpSpPr>
        <p:grpSpPr>
          <a:xfrm>
            <a:off x="-3765" y="4953000"/>
            <a:ext cx="9147765" cy="1912088"/>
            <a:chOff x="-3765" y="4832896"/>
            <a:chExt cx="9147765" cy="2032192"/>
          </a:xfrm>
        </p:grpSpPr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>
              <a:extLst/>
            </a:lstStyle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Straight Connector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pPr eaLnBrk="1" latinLnBrk="0" hangingPunct="1"/>
            <a:fld id="{544213AF-26F6-41FA-8D85-E2C5388D6E58}" type="datetimeFigureOut">
              <a:rPr lang="en-US" smtClean="0"/>
              <a:pPr eaLnBrk="1" latinLnBrk="0" hangingPunct="1"/>
              <a:t>11/12/2012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kumimoji="0" lang="en-US">
              <a:solidFill>
                <a:schemeClr val="accent1">
                  <a:tint val="20000"/>
                </a:schemeClr>
              </a:solidFill>
            </a:endParaRPr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D5BBC35B-A44B-4119-B8DA-DE9E3DFADA20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pPr eaLnBrk="1" latinLnBrk="0" hangingPunct="1"/>
            <a:fld id="{544213AF-26F6-41FA-8D85-E2C5388D6E58}" type="datetimeFigureOut">
              <a:rPr lang="en-US" smtClean="0"/>
              <a:pPr eaLnBrk="1" latinLnBrk="0" hangingPunct="1"/>
              <a:t>11/12/2012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BBC35B-A44B-4119-B8DA-DE9E3DFADA20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pPr eaLnBrk="1" latinLnBrk="0" hangingPunct="1"/>
            <a:fld id="{544213AF-26F6-41FA-8D85-E2C5388D6E58}" type="datetimeFigureOut">
              <a:rPr lang="en-US" smtClean="0"/>
              <a:pPr eaLnBrk="1" latinLnBrk="0" hangingPunct="1"/>
              <a:t>11/12/2012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BBC35B-A44B-4119-B8DA-DE9E3DFADA20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gray">
          <a:xfrm>
            <a:off x="2728913" y="1200149"/>
            <a:ext cx="6048376" cy="1485901"/>
          </a:xfrm>
          <a:prstGeom prst="rect">
            <a:avLst/>
          </a:prstGeom>
          <a:noFill/>
        </p:spPr>
        <p:txBody>
          <a:bodyPr lIns="0" tIns="0" rIns="0" bIns="0" anchor="b" anchorCtr="0">
            <a:noAutofit/>
          </a:bodyPr>
          <a:lstStyle>
            <a:lvl1pPr>
              <a:defRPr sz="4400">
                <a:solidFill>
                  <a:schemeClr val="tx2"/>
                </a:solidFill>
                <a:latin typeface="MetaNormalLF-Roman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2728913" y="3025775"/>
            <a:ext cx="6048375" cy="838200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bg2"/>
                </a:solidFill>
                <a:latin typeface="MetaNormalLF-Roman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0"/>
          </p:nvPr>
        </p:nvSpPr>
        <p:spPr bwMode="gray">
          <a:xfrm>
            <a:off x="366713" y="1355725"/>
            <a:ext cx="2073275" cy="13239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239914033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pPr eaLnBrk="1" latinLnBrk="0" hangingPunct="1"/>
            <a:fld id="{544213AF-26F6-41FA-8D85-E2C5388D6E58}" type="datetimeFigureOut">
              <a:rPr lang="en-US" smtClean="0"/>
              <a:pPr eaLnBrk="1" latinLnBrk="0" hangingPunct="1"/>
              <a:t>11/12/2012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BBC35B-A44B-4119-B8DA-DE9E3DFADA20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pPr eaLnBrk="1" latinLnBrk="0" hangingPunct="1"/>
            <a:fld id="{544213AF-26F6-41FA-8D85-E2C5388D6E58}" type="datetimeFigureOut">
              <a:rPr lang="en-US" smtClean="0"/>
              <a:pPr eaLnBrk="1" latinLnBrk="0" hangingPunct="1"/>
              <a:t>11/12/2012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BBC35B-A44B-4119-B8DA-DE9E3DFADA20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  <p:sp>
        <p:nvSpPr>
          <p:cNvPr id="7" name="Chevron 6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8" name="Chevron 7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pPr eaLnBrk="1" latinLnBrk="0" hangingPunct="1"/>
            <a:fld id="{544213AF-26F6-41FA-8D85-E2C5388D6E58}" type="datetimeFigureOut">
              <a:rPr lang="en-US" smtClean="0"/>
              <a:pPr eaLnBrk="1" latinLnBrk="0" hangingPunct="1"/>
              <a:t>11/12/2012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BBC35B-A44B-4119-B8DA-DE9E3DFADA20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pPr eaLnBrk="1" latinLnBrk="0" hangingPunct="1"/>
            <a:fld id="{544213AF-26F6-41FA-8D85-E2C5388D6E58}" type="datetimeFigureOut">
              <a:rPr lang="en-US" smtClean="0"/>
              <a:pPr eaLnBrk="1" latinLnBrk="0" hangingPunct="1"/>
              <a:t>11/12/2012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BBC35B-A44B-4119-B8DA-DE9E3DFADA20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pPr eaLnBrk="1" latinLnBrk="0" hangingPunct="1"/>
            <a:fld id="{544213AF-26F6-41FA-8D85-E2C5388D6E58}" type="datetimeFigureOut">
              <a:rPr lang="en-US" smtClean="0"/>
              <a:pPr eaLnBrk="1" latinLnBrk="0" hangingPunct="1"/>
              <a:t>11/12/2012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BBC35B-A44B-4119-B8DA-DE9E3DFADA20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pPr eaLnBrk="1" latinLnBrk="0" hangingPunct="1"/>
            <a:fld id="{544213AF-26F6-41FA-8D85-E2C5388D6E58}" type="datetimeFigureOut">
              <a:rPr lang="en-US" smtClean="0"/>
              <a:pPr eaLnBrk="1" latinLnBrk="0" hangingPunct="1"/>
              <a:t>11/12/2012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BBC35B-A44B-4119-B8DA-DE9E3DFADA20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>
            <a:extLst/>
          </a:lstStyle>
          <a:p>
            <a:pPr eaLnBrk="1" latinLnBrk="0" hangingPunct="1"/>
            <a:fld id="{544213AF-26F6-41FA-8D85-E2C5388D6E58}" type="datetimeFigureOut">
              <a:rPr lang="en-US" smtClean="0"/>
              <a:pPr eaLnBrk="1" latinLnBrk="0" hangingPunct="1"/>
              <a:t>11/12/2012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BBC35B-A44B-4119-B8DA-DE9E3DFADA20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pPr eaLnBrk="1" latinLnBrk="0" hangingPunct="1"/>
            <a:fld id="{544213AF-26F6-41FA-8D85-E2C5388D6E58}" type="datetimeFigureOut">
              <a:rPr lang="en-US" smtClean="0"/>
              <a:pPr eaLnBrk="1" latinLnBrk="0" hangingPunct="1"/>
              <a:t>11/12/2012</a:t>
            </a:fld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kumimoji="0" lang="en-US">
              <a:solidFill>
                <a:schemeClr val="tx1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D5BBC35B-A44B-4119-B8DA-DE9E3DFADA20}" type="slidenum">
              <a:rPr kumimoji="0" lang="en-US" smtClean="0"/>
              <a:pPr eaLnBrk="1" latinLnBrk="0" hangingPunct="1"/>
              <a:t>‹#›</a:t>
            </a:fld>
            <a:endParaRPr kumimoji="0"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0" name="Right Triangle 9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hevron 11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13" name="Chevron 12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4" name="Right Triangle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4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pPr eaLnBrk="1" latinLnBrk="0" hangingPunct="1"/>
            <a:fld id="{544213AF-26F6-41FA-8D85-E2C5388D6E58}" type="datetimeFigureOut">
              <a:rPr lang="en-US" smtClean="0"/>
              <a:pPr eaLnBrk="1" latinLnBrk="0" hangingPunct="1"/>
              <a:t>11/12/2012</a:t>
            </a:fld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pPr algn="r" eaLnBrk="1" latinLnBrk="0" hangingPunct="1"/>
            <a:endParaRPr kumimoji="0" lang="en-US" sz="1000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D5BBC35B-A44B-4119-B8DA-DE9E3DFADA20}" type="slidenum">
              <a:rPr kumimoji="0" lang="en-US" smtClean="0"/>
              <a:pPr eaLnBrk="1" latinLnBrk="0" hangingPunct="1"/>
              <a:t>‹#›</a:t>
            </a:fld>
            <a:endParaRPr kumimoji="0" lang="en-US" sz="1000" b="0">
              <a:solidFill>
                <a:schemeClr val="tx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hyperlink" Target="http://wiki.apache.org/hadoop/MapReduce" TargetMode="External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hyperlink" Target="http://university.cloudera.com/" TargetMode="External"/><Relationship Id="rId2" Type="http://schemas.openxmlformats.org/officeDocument/2006/relationships/hyperlink" Target="http://code.google.com/edu/submissions/mapreduce-minilecture/listing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cs.rice.edu/CS/Architecture/docs/phdthesis-shafer.pdf" TargetMode="External"/><Relationship Id="rId5" Type="http://schemas.openxmlformats.org/officeDocument/2006/relationships/hyperlink" Target="http://lintool.github.com/MapReduceAlgorithms/MapReduce-book-final.pdf" TargetMode="External"/><Relationship Id="rId4" Type="http://schemas.openxmlformats.org/officeDocument/2006/relationships/hyperlink" Target="http://bradhedlund.s3.amazonaws.com/2011/hadoop-network-intro/Understanding_Hadoop_Clusters_and_the_Network-slides_and_text_bradhedlund_com.pdf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2"/>
          <p:cNvSpPr>
            <a:spLocks noGrp="1" noChangeArrowheads="1"/>
          </p:cNvSpPr>
          <p:nvPr>
            <p:ph type="ctrTitle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z="3200" dirty="0">
                <a:latin typeface="MetaNormalLF-Roman"/>
              </a:rPr>
              <a:t/>
            </a:r>
            <a:br>
              <a:rPr lang="en-US" sz="3200" dirty="0">
                <a:latin typeface="MetaNormalLF-Roman"/>
              </a:rPr>
            </a:br>
            <a:r>
              <a:rPr lang="en-US" sz="3200" dirty="0">
                <a:latin typeface="MetaNormalLF-Roman"/>
              </a:rPr>
              <a:t/>
            </a:r>
            <a:br>
              <a:rPr lang="en-US" sz="3200" dirty="0">
                <a:latin typeface="MetaNormalLF-Roman"/>
              </a:rPr>
            </a:br>
            <a:r>
              <a:rPr lang="en-US" sz="3200" dirty="0" smtClean="0">
                <a:latin typeface="MetaNormalLF-Roman"/>
              </a:rPr>
              <a:t/>
            </a:r>
            <a:br>
              <a:rPr lang="en-US" sz="3200" dirty="0" smtClean="0">
                <a:latin typeface="MetaNormalLF-Roman"/>
              </a:rPr>
            </a:br>
            <a:r>
              <a:rPr lang="en-US" sz="3200" dirty="0" smtClean="0">
                <a:latin typeface="MetaNormalLF-Roman"/>
              </a:rPr>
              <a:t/>
            </a:r>
            <a:br>
              <a:rPr lang="en-US" sz="3200" dirty="0" smtClean="0">
                <a:latin typeface="MetaNormalLF-Roman"/>
              </a:rPr>
            </a:br>
            <a:r>
              <a:rPr lang="en-US" sz="3200" dirty="0">
                <a:latin typeface="MetaNormalLF-Roman"/>
              </a:rPr>
              <a:t/>
            </a:r>
            <a:br>
              <a:rPr lang="en-US" sz="3200" dirty="0">
                <a:latin typeface="MetaNormalLF-Roman"/>
              </a:rPr>
            </a:br>
            <a:r>
              <a:rPr lang="en-US" sz="3200" dirty="0">
                <a:latin typeface="MetaNormalLF-Roman"/>
              </a:rPr>
              <a:t/>
            </a:r>
            <a:br>
              <a:rPr lang="en-US" sz="3200" dirty="0">
                <a:latin typeface="MetaNormalLF-Roman"/>
              </a:rPr>
            </a:br>
            <a:r>
              <a:rPr lang="en-US" sz="2000" dirty="0" smtClean="0">
                <a:latin typeface="MetaNormalLF-Roman"/>
              </a:rPr>
              <a:t>Date : 14</a:t>
            </a:r>
            <a:r>
              <a:rPr lang="en-US" sz="2000" baseline="30000" dirty="0" smtClean="0">
                <a:latin typeface="MetaNormalLF-Roman"/>
              </a:rPr>
              <a:t>th</a:t>
            </a:r>
            <a:r>
              <a:rPr lang="en-US" sz="2000" dirty="0" smtClean="0">
                <a:latin typeface="MetaNormalLF-Roman"/>
              </a:rPr>
              <a:t> and 15</a:t>
            </a:r>
            <a:r>
              <a:rPr lang="en-US" sz="2000" baseline="30000" dirty="0" smtClean="0">
                <a:latin typeface="MetaNormalLF-Roman"/>
              </a:rPr>
              <a:t>th</a:t>
            </a:r>
            <a:r>
              <a:rPr lang="en-US" sz="2000" dirty="0" smtClean="0">
                <a:latin typeface="MetaNormalLF-Roman"/>
              </a:rPr>
              <a:t> Nov 2012</a:t>
            </a:r>
            <a:br>
              <a:rPr lang="en-US" sz="2000" dirty="0" smtClean="0">
                <a:latin typeface="MetaNormalLF-Roman"/>
              </a:rPr>
            </a:br>
            <a:r>
              <a:rPr lang="en-US" sz="2000" dirty="0" smtClean="0">
                <a:latin typeface="MetaNormalLF-Roman"/>
              </a:rPr>
              <a:t/>
            </a:r>
            <a:br>
              <a:rPr lang="en-US" sz="2000" dirty="0" smtClean="0">
                <a:latin typeface="MetaNormalLF-Roman"/>
              </a:rPr>
            </a:br>
            <a:r>
              <a:rPr lang="en-US" sz="2000" dirty="0" smtClean="0">
                <a:latin typeface="MetaNormalLF-Roman"/>
              </a:rPr>
              <a:t>Dibyendu Bhattacharya</a:t>
            </a:r>
            <a:br>
              <a:rPr lang="en-US" sz="2000" dirty="0" smtClean="0">
                <a:latin typeface="MetaNormalLF-Roman"/>
              </a:rPr>
            </a:br>
            <a:r>
              <a:rPr lang="en-US" sz="2000" dirty="0" smtClean="0">
                <a:latin typeface="MetaNormalLF-Roman"/>
              </a:rPr>
              <a:t>Principal Software Engineer</a:t>
            </a:r>
            <a:br>
              <a:rPr lang="en-US" sz="2000" dirty="0" smtClean="0">
                <a:latin typeface="MetaNormalLF-Roman"/>
              </a:rPr>
            </a:br>
            <a:r>
              <a:rPr lang="en-US" sz="2000" dirty="0" smtClean="0">
                <a:latin typeface="MetaNormalLF-Roman"/>
              </a:rPr>
              <a:t>EMC</a:t>
            </a:r>
            <a:br>
              <a:rPr lang="en-US" sz="2000" dirty="0" smtClean="0">
                <a:latin typeface="MetaNormalLF-Roman"/>
              </a:rPr>
            </a:br>
            <a:endParaRPr lang="en-US" sz="2000" dirty="0" smtClean="0">
              <a:latin typeface="MetaNormalLF-Roman"/>
            </a:endParaRP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Hadoop Training</a:t>
            </a:r>
            <a:endParaRPr lang="en-US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90886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219200"/>
            <a:ext cx="8410575" cy="5011737"/>
          </a:xfrm>
        </p:spPr>
        <p:txBody>
          <a:bodyPr/>
          <a:lstStyle/>
          <a:p>
            <a:r>
              <a:rPr lang="en-US" sz="2400" dirty="0" smtClean="0"/>
              <a:t>Parallel Computing Mean</a:t>
            </a:r>
          </a:p>
          <a:p>
            <a:pPr lvl="1"/>
            <a:r>
              <a:rPr lang="en-US" sz="2000" dirty="0" smtClean="0"/>
              <a:t>Vector Processing of Data</a:t>
            </a:r>
          </a:p>
          <a:p>
            <a:pPr lvl="1"/>
            <a:r>
              <a:rPr lang="en-US" sz="2000" dirty="0" smtClean="0"/>
              <a:t>Thread based parallelism</a:t>
            </a:r>
          </a:p>
          <a:p>
            <a:pPr lvl="1"/>
            <a:endParaRPr lang="en-US" sz="2000" b="1" dirty="0"/>
          </a:p>
          <a:p>
            <a:pPr marL="457200" lvl="1" indent="0">
              <a:buNone/>
            </a:pPr>
            <a:endParaRPr lang="en-US" sz="2400" b="1" dirty="0"/>
          </a:p>
          <a:p>
            <a:r>
              <a:rPr lang="en-US" sz="2400" dirty="0" smtClean="0"/>
              <a:t>Distributed Computing is multiple CPU across multiple Computer connected over the Network.</a:t>
            </a:r>
          </a:p>
          <a:p>
            <a:pPr marL="0" indent="0">
              <a:buNone/>
            </a:pPr>
            <a:endParaRPr lang="en-US" sz="2400" b="1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6900" y="231775"/>
            <a:ext cx="8242300" cy="8636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Parallel vs. 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Distributed Computing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743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219200"/>
            <a:ext cx="8410575" cy="4859337"/>
          </a:xfrm>
        </p:spPr>
        <p:txBody>
          <a:bodyPr/>
          <a:lstStyle/>
          <a:p>
            <a:r>
              <a:rPr lang="en-US" sz="2000" dirty="0" smtClean="0"/>
              <a:t>It breaks </a:t>
            </a:r>
            <a:r>
              <a:rPr lang="en-US" sz="2000" dirty="0"/>
              <a:t>the functional programming underpinnings of MapReduce, since state is </a:t>
            </a:r>
            <a:r>
              <a:rPr lang="en-US" sz="2000" dirty="0" smtClean="0"/>
              <a:t>being preserved </a:t>
            </a:r>
            <a:r>
              <a:rPr lang="en-US" sz="2000" dirty="0"/>
              <a:t>across multiple input key-value pairs</a:t>
            </a:r>
            <a:r>
              <a:rPr lang="en-US" sz="2000" dirty="0" smtClean="0"/>
              <a:t>.</a:t>
            </a:r>
          </a:p>
          <a:p>
            <a:endParaRPr lang="en-US" sz="2000" dirty="0"/>
          </a:p>
          <a:p>
            <a:r>
              <a:rPr lang="en-US" sz="2000" dirty="0"/>
              <a:t>Second, there is a fundamental </a:t>
            </a:r>
            <a:r>
              <a:rPr lang="en-US" sz="2000" dirty="0" smtClean="0"/>
              <a:t>scalability bottleneck </a:t>
            </a:r>
            <a:r>
              <a:rPr lang="en-US" sz="2000" dirty="0"/>
              <a:t>associated with the in-mapper combining pattern. It critically </a:t>
            </a:r>
            <a:r>
              <a:rPr lang="en-US" sz="2000" dirty="0" smtClean="0"/>
              <a:t>depends on </a:t>
            </a:r>
            <a:r>
              <a:rPr lang="en-US" sz="2000" dirty="0"/>
              <a:t>having </a:t>
            </a:r>
            <a:r>
              <a:rPr lang="en-US" sz="2000" dirty="0" smtClean="0"/>
              <a:t>sufficient memory </a:t>
            </a:r>
            <a:r>
              <a:rPr lang="en-US" sz="2000" dirty="0"/>
              <a:t>to store intermediate results until the mapper has </a:t>
            </a:r>
            <a:r>
              <a:rPr lang="en-US" sz="2000" dirty="0" smtClean="0"/>
              <a:t>completely processed </a:t>
            </a:r>
            <a:r>
              <a:rPr lang="en-US" sz="2000" dirty="0"/>
              <a:t>all key-value pairs in an input split</a:t>
            </a:r>
            <a:r>
              <a:rPr lang="en-US" sz="2000" dirty="0" smtClean="0"/>
              <a:t>.</a:t>
            </a:r>
          </a:p>
          <a:p>
            <a:endParaRPr lang="en-US" sz="2000" dirty="0"/>
          </a:p>
          <a:p>
            <a:r>
              <a:rPr lang="en-US" sz="2000" dirty="0" smtClean="0"/>
              <a:t>How to solve this memory issues ?</a:t>
            </a:r>
            <a:endParaRPr lang="en-US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6900" y="231775"/>
            <a:ext cx="7480300" cy="863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Careful with In-Mapper Combination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33400" y="1066800"/>
            <a:ext cx="8410575" cy="5011737"/>
          </a:xfrm>
          <a:prstGeom prst="rect">
            <a:avLst/>
          </a:prstGeom>
        </p:spPr>
        <p:txBody>
          <a:bodyPr/>
          <a:lstStyle>
            <a:lvl1pPr marL="228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–"/>
              <a:defRPr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»"/>
              <a:defRPr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544164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6900" y="231775"/>
            <a:ext cx="7480300" cy="863600"/>
          </a:xfrm>
        </p:spPr>
        <p:txBody>
          <a:bodyPr/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One more Example ?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33400" y="1066800"/>
            <a:ext cx="8410575" cy="5011737"/>
          </a:xfrm>
          <a:prstGeom prst="rect">
            <a:avLst/>
          </a:prstGeom>
        </p:spPr>
        <p:txBody>
          <a:bodyPr/>
          <a:lstStyle>
            <a:lvl1pPr marL="228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–"/>
              <a:defRPr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»"/>
              <a:defRPr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600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716643" y="2209800"/>
            <a:ext cx="7480300" cy="8636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2C95DD"/>
                </a:solidFill>
                <a:latin typeface="MetaNormalLF-Roman" pitchFamily="34" charset="0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2C95DD"/>
                </a:solidFill>
                <a:latin typeface="MetaNormalLF-Roman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2C95DD"/>
                </a:solidFill>
                <a:latin typeface="MetaNormalLF-Roman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2C95DD"/>
                </a:solidFill>
                <a:latin typeface="MetaNormalLF-Roman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2C95DD"/>
                </a:solidFill>
                <a:latin typeface="MetaNormalLF-Roman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2C95DD"/>
                </a:solidFill>
                <a:latin typeface="MetaNormalLF-Roman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2C95DD"/>
                </a:solidFill>
                <a:latin typeface="MetaNormalLF-Roman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2C95DD"/>
                </a:solidFill>
                <a:latin typeface="MetaNormalLF-Roman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2C95DD"/>
                </a:solidFill>
                <a:latin typeface="MetaNormalLF-Roman" pitchFamily="34" charset="0"/>
              </a:defRPr>
            </a:lvl9pPr>
          </a:lstStyle>
          <a:p>
            <a:r>
              <a:rPr lang="en-US" sz="16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I promise it will be interesting !!!</a:t>
            </a:r>
            <a:endParaRPr lang="en-US" sz="16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8341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219200"/>
            <a:ext cx="8410575" cy="4859337"/>
          </a:xfrm>
        </p:spPr>
        <p:txBody>
          <a:bodyPr/>
          <a:lstStyle/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  <a:p>
            <a:pPr marL="0" indent="0" algn="just">
              <a:buNone/>
            </a:pPr>
            <a:r>
              <a:rPr lang="en-US" sz="2000" dirty="0" smtClean="0"/>
              <a:t>A large </a:t>
            </a:r>
            <a:r>
              <a:rPr lang="en-US" sz="2000" dirty="0"/>
              <a:t>user log from a popular website, where keys represent user ids and values </a:t>
            </a:r>
            <a:r>
              <a:rPr lang="en-US" sz="2000" dirty="0" smtClean="0"/>
              <a:t>represent some </a:t>
            </a:r>
            <a:r>
              <a:rPr lang="en-US" sz="2000" dirty="0"/>
              <a:t>measure of activity such as elapsed time for a particular </a:t>
            </a:r>
            <a:r>
              <a:rPr lang="en-US" sz="2000" dirty="0" smtClean="0"/>
              <a:t>session. the </a:t>
            </a:r>
            <a:r>
              <a:rPr lang="en-US" sz="2000" dirty="0"/>
              <a:t>task </a:t>
            </a:r>
            <a:r>
              <a:rPr lang="en-US" sz="2000" dirty="0" smtClean="0"/>
              <a:t>would correspond </a:t>
            </a:r>
            <a:r>
              <a:rPr lang="en-US" sz="2000" dirty="0"/>
              <a:t>to computing the mean session length on a per-user basis, which </a:t>
            </a:r>
            <a:r>
              <a:rPr lang="en-US" sz="2000" dirty="0" smtClean="0"/>
              <a:t>would be </a:t>
            </a:r>
            <a:r>
              <a:rPr lang="en-US" sz="2000" dirty="0"/>
              <a:t>useful for </a:t>
            </a:r>
            <a:r>
              <a:rPr lang="en-US" sz="2000" dirty="0" smtClean="0"/>
              <a:t>understanding </a:t>
            </a:r>
            <a:r>
              <a:rPr lang="en-US" sz="2000" dirty="0"/>
              <a:t>user demographics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6900" y="231775"/>
            <a:ext cx="7480300" cy="863600"/>
          </a:xfrm>
        </p:spPr>
        <p:txBody>
          <a:bodyPr/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Problem Statement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33400" y="1066800"/>
            <a:ext cx="8410575" cy="5011737"/>
          </a:xfrm>
          <a:prstGeom prst="rect">
            <a:avLst/>
          </a:prstGeom>
        </p:spPr>
        <p:txBody>
          <a:bodyPr/>
          <a:lstStyle>
            <a:lvl1pPr marL="228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–"/>
              <a:defRPr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»"/>
              <a:defRPr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029761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219200"/>
            <a:ext cx="8410575" cy="4859337"/>
          </a:xfrm>
        </p:spPr>
        <p:txBody>
          <a:bodyPr/>
          <a:lstStyle/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  <a:p>
            <a:pPr marL="0" indent="0" algn="just">
              <a:buNone/>
            </a:pPr>
            <a:r>
              <a:rPr lang="en-US" sz="2000" dirty="0" smtClean="0"/>
              <a:t>What will be the Map and Reduce Algorithm ?</a:t>
            </a:r>
            <a:endParaRPr lang="en-US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6900" y="231775"/>
            <a:ext cx="7480300" cy="863600"/>
          </a:xfrm>
        </p:spPr>
        <p:txBody>
          <a:bodyPr/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Mean Calculation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33400" y="1066800"/>
            <a:ext cx="8410575" cy="5011737"/>
          </a:xfrm>
          <a:prstGeom prst="rect">
            <a:avLst/>
          </a:prstGeom>
        </p:spPr>
        <p:txBody>
          <a:bodyPr/>
          <a:lstStyle>
            <a:lvl1pPr marL="228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–"/>
              <a:defRPr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»"/>
              <a:defRPr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229036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219200"/>
            <a:ext cx="8410575" cy="4859337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r>
              <a:rPr lang="en-US" sz="2000" dirty="0" smtClean="0"/>
              <a:t>Now </a:t>
            </a:r>
            <a:r>
              <a:rPr lang="en-US" sz="2000" dirty="0" smtClean="0"/>
              <a:t>think of a Combiner ….Can we use the Same Reducer as Combiner ?</a:t>
            </a:r>
            <a:endParaRPr lang="en-US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6900" y="231775"/>
            <a:ext cx="7480300" cy="863600"/>
          </a:xfrm>
        </p:spPr>
        <p:txBody>
          <a:bodyPr/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Mean Calculation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33400" y="1066800"/>
            <a:ext cx="8410575" cy="5011737"/>
          </a:xfrm>
          <a:prstGeom prst="rect">
            <a:avLst/>
          </a:prstGeom>
        </p:spPr>
        <p:txBody>
          <a:bodyPr/>
          <a:lstStyle>
            <a:lvl1pPr marL="228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–"/>
              <a:defRPr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»"/>
              <a:defRPr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600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094" y="914400"/>
            <a:ext cx="7047506" cy="44147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2867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219200"/>
            <a:ext cx="8410575" cy="4859337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 smtClean="0"/>
              <a:t>Mean is not an associative operation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r>
              <a:rPr lang="en-US" sz="2000" dirty="0" smtClean="0"/>
              <a:t>So our Combiner will be different than Reducer …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 smtClean="0"/>
              <a:t>What we need to do to make Combiner Work ?</a:t>
            </a:r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6900" y="231775"/>
            <a:ext cx="7480300" cy="863600"/>
          </a:xfrm>
        </p:spPr>
        <p:txBody>
          <a:bodyPr/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Mean Calculation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33400" y="1066800"/>
            <a:ext cx="8410575" cy="5011737"/>
          </a:xfrm>
          <a:prstGeom prst="rect">
            <a:avLst/>
          </a:prstGeom>
        </p:spPr>
        <p:txBody>
          <a:bodyPr/>
          <a:lstStyle>
            <a:lvl1pPr marL="228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–"/>
              <a:defRPr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»"/>
              <a:defRPr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6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2362200"/>
            <a:ext cx="5876925" cy="552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78312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219200"/>
            <a:ext cx="8410575" cy="4859337"/>
          </a:xfrm>
        </p:spPr>
        <p:txBody>
          <a:bodyPr/>
          <a:lstStyle/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r>
              <a:rPr lang="en-US" sz="2000" dirty="0" smtClean="0"/>
              <a:t>Will this algorithm work ?</a:t>
            </a:r>
            <a:endParaRPr lang="en-US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6900" y="231775"/>
            <a:ext cx="7480300" cy="863600"/>
          </a:xfrm>
        </p:spPr>
        <p:txBody>
          <a:bodyPr/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Mean Calculation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33400" y="1066800"/>
            <a:ext cx="8410575" cy="5011737"/>
          </a:xfrm>
          <a:prstGeom prst="rect">
            <a:avLst/>
          </a:prstGeom>
        </p:spPr>
        <p:txBody>
          <a:bodyPr/>
          <a:lstStyle>
            <a:lvl1pPr marL="228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–"/>
              <a:defRPr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»"/>
              <a:defRPr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60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838200"/>
            <a:ext cx="6029325" cy="46814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90721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219200"/>
            <a:ext cx="8410575" cy="4859337"/>
          </a:xfrm>
        </p:spPr>
        <p:txBody>
          <a:bodyPr/>
          <a:lstStyle/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6900" y="231775"/>
            <a:ext cx="7480300" cy="863600"/>
          </a:xfrm>
        </p:spPr>
        <p:txBody>
          <a:bodyPr/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Mean Calculation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33400" y="1066800"/>
            <a:ext cx="8410575" cy="5011737"/>
          </a:xfrm>
          <a:prstGeom prst="rect">
            <a:avLst/>
          </a:prstGeom>
        </p:spPr>
        <p:txBody>
          <a:bodyPr/>
          <a:lstStyle>
            <a:lvl1pPr marL="228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–"/>
              <a:defRPr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»"/>
              <a:defRPr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600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914400"/>
            <a:ext cx="6019800" cy="472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8840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219200"/>
            <a:ext cx="8410575" cy="4859337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 smtClean="0"/>
              <a:t>Move the Combiner Logic to In-Map Combination..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6900" y="231775"/>
            <a:ext cx="7480300" cy="863600"/>
          </a:xfrm>
        </p:spPr>
        <p:txBody>
          <a:bodyPr/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Mean Calculation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33400" y="1066800"/>
            <a:ext cx="8410575" cy="5011737"/>
          </a:xfrm>
          <a:prstGeom prst="rect">
            <a:avLst/>
          </a:prstGeom>
        </p:spPr>
        <p:txBody>
          <a:bodyPr/>
          <a:lstStyle>
            <a:lvl1pPr marL="228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–"/>
              <a:defRPr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»"/>
              <a:defRPr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600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6039" y="2020093"/>
            <a:ext cx="5010150" cy="3105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13164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219200"/>
            <a:ext cx="8410575" cy="4859337"/>
          </a:xfrm>
        </p:spPr>
        <p:txBody>
          <a:bodyPr/>
          <a:lstStyle/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6900" y="231775"/>
            <a:ext cx="7480300" cy="8636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Common Map Reduce Algorithm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33400" y="1066800"/>
            <a:ext cx="8410575" cy="5011737"/>
          </a:xfrm>
          <a:prstGeom prst="rect">
            <a:avLst/>
          </a:prstGeom>
        </p:spPr>
        <p:txBody>
          <a:bodyPr/>
          <a:lstStyle>
            <a:lvl1pPr marL="228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–"/>
              <a:defRPr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»"/>
              <a:defRPr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6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3713" y="1909763"/>
            <a:ext cx="3076575" cy="303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47509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219200"/>
            <a:ext cx="8410575" cy="5011737"/>
          </a:xfrm>
        </p:spPr>
        <p:txBody>
          <a:bodyPr/>
          <a:lstStyle/>
          <a:p>
            <a:r>
              <a:rPr lang="en-US" dirty="0"/>
              <a:t> </a:t>
            </a:r>
            <a:r>
              <a:rPr lang="en-US" dirty="0" smtClean="0"/>
              <a:t>  Parallelization Idea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Parallelization and Synchronization</a:t>
            </a:r>
            <a:br>
              <a:rPr lang="en-US" dirty="0"/>
            </a:b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2133600"/>
            <a:ext cx="7400245" cy="33056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87094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219200"/>
            <a:ext cx="8410575" cy="4859337"/>
          </a:xfrm>
        </p:spPr>
        <p:txBody>
          <a:bodyPr/>
          <a:lstStyle/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6900" y="231775"/>
            <a:ext cx="7480300" cy="863600"/>
          </a:xfrm>
        </p:spPr>
        <p:txBody>
          <a:bodyPr/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Sorting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33400" y="1066800"/>
            <a:ext cx="8410575" cy="5011737"/>
          </a:xfrm>
          <a:prstGeom prst="rect">
            <a:avLst/>
          </a:prstGeom>
        </p:spPr>
        <p:txBody>
          <a:bodyPr/>
          <a:lstStyle>
            <a:lvl1pPr marL="228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–"/>
              <a:defRPr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»"/>
              <a:defRPr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6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463" y="2081213"/>
            <a:ext cx="7839075" cy="2695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41487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219200"/>
            <a:ext cx="8410575" cy="4859337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 smtClean="0"/>
              <a:t>Single Reducer , it is fine.</a:t>
            </a:r>
          </a:p>
          <a:p>
            <a:pPr marL="0" indent="0" algn="just">
              <a:buNone/>
            </a:pPr>
            <a:r>
              <a:rPr lang="en-US" sz="2000" dirty="0" smtClean="0"/>
              <a:t>What will happen if there are Multiple Reducers ?</a:t>
            </a:r>
            <a:endParaRPr lang="en-US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6900" y="231775"/>
            <a:ext cx="7480300" cy="863600"/>
          </a:xfrm>
        </p:spPr>
        <p:txBody>
          <a:bodyPr/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Sorting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33400" y="1066800"/>
            <a:ext cx="8410575" cy="5011737"/>
          </a:xfrm>
          <a:prstGeom prst="rect">
            <a:avLst/>
          </a:prstGeom>
        </p:spPr>
        <p:txBody>
          <a:bodyPr/>
          <a:lstStyle>
            <a:lvl1pPr marL="228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–"/>
              <a:defRPr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»"/>
              <a:defRPr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6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2362200"/>
            <a:ext cx="4114800" cy="2714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73553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219200"/>
            <a:ext cx="8410575" cy="4859337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 smtClean="0"/>
              <a:t>We need to implement custom partition function such that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b="1" dirty="0" smtClean="0"/>
              <a:t>If  k1 </a:t>
            </a:r>
            <a:r>
              <a:rPr lang="en-US" sz="2000" b="1" dirty="0"/>
              <a:t>&lt; k2, partition(k1) &lt;= partition(k2)</a:t>
            </a:r>
            <a:endParaRPr lang="en-US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6900" y="231775"/>
            <a:ext cx="7480300" cy="863600"/>
          </a:xfrm>
        </p:spPr>
        <p:txBody>
          <a:bodyPr/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Custom Practitioner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33400" y="1066800"/>
            <a:ext cx="8410575" cy="5011737"/>
          </a:xfrm>
          <a:prstGeom prst="rect">
            <a:avLst/>
          </a:prstGeom>
        </p:spPr>
        <p:txBody>
          <a:bodyPr/>
          <a:lstStyle>
            <a:lvl1pPr marL="228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–"/>
              <a:defRPr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»"/>
              <a:defRPr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689847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219200"/>
            <a:ext cx="8410575" cy="4859337"/>
          </a:xfrm>
        </p:spPr>
        <p:txBody>
          <a:bodyPr/>
          <a:lstStyle/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6900" y="231775"/>
            <a:ext cx="7480300" cy="8636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Sorting as speed test of Hadoop Cluster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33400" y="1066800"/>
            <a:ext cx="8410575" cy="5011737"/>
          </a:xfrm>
          <a:prstGeom prst="rect">
            <a:avLst/>
          </a:prstGeom>
        </p:spPr>
        <p:txBody>
          <a:bodyPr/>
          <a:lstStyle>
            <a:lvl1pPr marL="228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–"/>
              <a:defRPr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»"/>
              <a:defRPr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6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325" y="1909763"/>
            <a:ext cx="7753350" cy="303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10597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219200"/>
            <a:ext cx="8410575" cy="4859337"/>
          </a:xfrm>
        </p:spPr>
        <p:txBody>
          <a:bodyPr/>
          <a:lstStyle/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6900" y="231775"/>
            <a:ext cx="7480300" cy="863600"/>
          </a:xfrm>
        </p:spPr>
        <p:txBody>
          <a:bodyPr/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Searching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33400" y="1066800"/>
            <a:ext cx="8410575" cy="5011737"/>
          </a:xfrm>
          <a:prstGeom prst="rect">
            <a:avLst/>
          </a:prstGeom>
        </p:spPr>
        <p:txBody>
          <a:bodyPr/>
          <a:lstStyle>
            <a:lvl1pPr marL="228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–"/>
              <a:defRPr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»"/>
              <a:defRPr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60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2063" y="2214563"/>
            <a:ext cx="6619875" cy="2428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37962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219200"/>
            <a:ext cx="8410575" cy="4859337"/>
          </a:xfrm>
        </p:spPr>
        <p:txBody>
          <a:bodyPr/>
          <a:lstStyle/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6900" y="231775"/>
            <a:ext cx="7480300" cy="863600"/>
          </a:xfrm>
        </p:spPr>
        <p:txBody>
          <a:bodyPr/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Indexing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33400" y="1066800"/>
            <a:ext cx="8410575" cy="5011737"/>
          </a:xfrm>
          <a:prstGeom prst="rect">
            <a:avLst/>
          </a:prstGeom>
        </p:spPr>
        <p:txBody>
          <a:bodyPr/>
          <a:lstStyle>
            <a:lvl1pPr marL="228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–"/>
              <a:defRPr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»"/>
              <a:defRPr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600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938" y="1247775"/>
            <a:ext cx="7096125" cy="4362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25891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219200"/>
            <a:ext cx="8410575" cy="4859337"/>
          </a:xfrm>
        </p:spPr>
        <p:txBody>
          <a:bodyPr/>
          <a:lstStyle/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6900" y="231775"/>
            <a:ext cx="7480300" cy="863600"/>
          </a:xfrm>
        </p:spPr>
        <p:txBody>
          <a:bodyPr/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Machine Learning : Mahout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33400" y="1066800"/>
            <a:ext cx="8410575" cy="5011737"/>
          </a:xfrm>
          <a:prstGeom prst="rect">
            <a:avLst/>
          </a:prstGeom>
        </p:spPr>
        <p:txBody>
          <a:bodyPr/>
          <a:lstStyle>
            <a:lvl1pPr marL="228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–"/>
              <a:defRPr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»"/>
              <a:defRPr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600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229" y="1447801"/>
            <a:ext cx="6880171" cy="3500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08560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219200"/>
            <a:ext cx="8410575" cy="4859337"/>
          </a:xfrm>
        </p:spPr>
        <p:txBody>
          <a:bodyPr/>
          <a:lstStyle/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6900" y="231774"/>
            <a:ext cx="7480300" cy="1063625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Term Frequency – Inverse </a:t>
            </a:r>
            <a:r>
              <a:rPr lang="en-US" b="1" dirty="0" smtClean="0"/>
              <a:t>Document Frequency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33400" y="1066800"/>
            <a:ext cx="8410575" cy="5011737"/>
          </a:xfrm>
          <a:prstGeom prst="rect">
            <a:avLst/>
          </a:prstGeom>
        </p:spPr>
        <p:txBody>
          <a:bodyPr/>
          <a:lstStyle>
            <a:lvl1pPr marL="228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–"/>
              <a:defRPr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»"/>
              <a:defRPr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600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771070" y="1752600"/>
            <a:ext cx="7763329" cy="41910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2C95DD"/>
                </a:solidFill>
                <a:latin typeface="MetaNormalLF-Roman" pitchFamily="34" charset="0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2C95DD"/>
                </a:solidFill>
                <a:latin typeface="MetaNormalLF-Roman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2C95DD"/>
                </a:solidFill>
                <a:latin typeface="MetaNormalLF-Roman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2C95DD"/>
                </a:solidFill>
                <a:latin typeface="MetaNormalLF-Roman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2C95DD"/>
                </a:solidFill>
                <a:latin typeface="MetaNormalLF-Roman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2C95DD"/>
                </a:solidFill>
                <a:latin typeface="MetaNormalLF-Roman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2C95DD"/>
                </a:solidFill>
                <a:latin typeface="MetaNormalLF-Roman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2C95DD"/>
                </a:solidFill>
                <a:latin typeface="MetaNormalLF-Roman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2C95DD"/>
                </a:solidFill>
                <a:latin typeface="MetaNormalLF-Roman" pitchFamily="34" charset="0"/>
              </a:defRPr>
            </a:lvl9pPr>
          </a:lstStyle>
          <a:p>
            <a:pPr marL="342900" indent="-342900">
              <a:buFont typeface="Arial" pitchFamily="34" charset="0"/>
              <a:buChar char="•"/>
            </a:pPr>
            <a:r>
              <a:rPr lang="en-US" sz="2000" b="1" dirty="0" smtClean="0">
                <a:solidFill>
                  <a:schemeClr val="tx1"/>
                </a:solidFill>
              </a:rPr>
              <a:t>Term </a:t>
            </a:r>
            <a:r>
              <a:rPr lang="en-US" sz="2000" b="1" dirty="0">
                <a:solidFill>
                  <a:schemeClr val="tx1"/>
                </a:solidFill>
              </a:rPr>
              <a:t>Frequency – Inverse Document Frequency (TF-IDF)</a:t>
            </a:r>
          </a:p>
          <a:p>
            <a:r>
              <a:rPr lang="en-US" sz="2000" dirty="0">
                <a:solidFill>
                  <a:schemeClr val="tx1"/>
                </a:solidFill>
              </a:rPr>
              <a:t>– </a:t>
            </a:r>
            <a:r>
              <a:rPr lang="en-US" sz="2000" dirty="0" smtClean="0">
                <a:solidFill>
                  <a:schemeClr val="tx1"/>
                </a:solidFill>
              </a:rPr>
              <a:t>	Answers </a:t>
            </a:r>
            <a:r>
              <a:rPr lang="en-US" sz="2000" dirty="0">
                <a:solidFill>
                  <a:schemeClr val="tx1"/>
                </a:solidFill>
              </a:rPr>
              <a:t>the question “How important is this term in </a:t>
            </a:r>
            <a:r>
              <a:rPr lang="en-US" sz="2000" dirty="0" smtClean="0">
                <a:solidFill>
                  <a:schemeClr val="tx1"/>
                </a:solidFill>
              </a:rPr>
              <a:t>a 	document”</a:t>
            </a:r>
          </a:p>
          <a:p>
            <a:endParaRPr lang="en-US" sz="2000" dirty="0">
              <a:solidFill>
                <a:schemeClr val="tx1"/>
              </a:solidFill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sz="2000" b="1" dirty="0" smtClean="0">
                <a:solidFill>
                  <a:schemeClr val="tx1"/>
                </a:solidFill>
              </a:rPr>
              <a:t>Known </a:t>
            </a:r>
            <a:r>
              <a:rPr lang="en-US" sz="2000" b="1" dirty="0">
                <a:solidFill>
                  <a:schemeClr val="tx1"/>
                </a:solidFill>
              </a:rPr>
              <a:t>as a </a:t>
            </a:r>
            <a:r>
              <a:rPr lang="en-US" sz="2000" b="1" i="1" dirty="0">
                <a:solidFill>
                  <a:schemeClr val="tx1"/>
                </a:solidFill>
              </a:rPr>
              <a:t>term weighting function</a:t>
            </a:r>
          </a:p>
          <a:p>
            <a:r>
              <a:rPr lang="en-US" sz="2000" dirty="0">
                <a:solidFill>
                  <a:schemeClr val="tx1"/>
                </a:solidFill>
              </a:rPr>
              <a:t>– </a:t>
            </a:r>
            <a:r>
              <a:rPr lang="en-US" sz="2000" dirty="0" smtClean="0">
                <a:solidFill>
                  <a:schemeClr val="tx1"/>
                </a:solidFill>
              </a:rPr>
              <a:t>	Assigns </a:t>
            </a:r>
            <a:r>
              <a:rPr lang="en-US" sz="2000" dirty="0">
                <a:solidFill>
                  <a:schemeClr val="tx1"/>
                </a:solidFill>
              </a:rPr>
              <a:t>a score (weight) to each term (word) in a </a:t>
            </a:r>
            <a:r>
              <a:rPr lang="en-US" sz="2000" dirty="0" smtClean="0">
                <a:solidFill>
                  <a:schemeClr val="tx1"/>
                </a:solidFill>
              </a:rPr>
              <a:t>document</a:t>
            </a:r>
          </a:p>
          <a:p>
            <a:endParaRPr lang="en-US" sz="2000" dirty="0" smtClean="0">
              <a:solidFill>
                <a:schemeClr val="tx1"/>
              </a:solidFill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sz="2000" b="1" dirty="0" smtClean="0">
                <a:solidFill>
                  <a:schemeClr val="tx1"/>
                </a:solidFill>
              </a:rPr>
              <a:t>Very </a:t>
            </a:r>
            <a:r>
              <a:rPr lang="en-US" sz="2000" b="1" dirty="0">
                <a:solidFill>
                  <a:schemeClr val="tx1"/>
                </a:solidFill>
              </a:rPr>
              <a:t>commonly used in text processing and </a:t>
            </a:r>
            <a:r>
              <a:rPr lang="en-US" sz="2000" b="1" dirty="0" smtClean="0">
                <a:solidFill>
                  <a:schemeClr val="tx1"/>
                </a:solidFill>
              </a:rPr>
              <a:t>search</a:t>
            </a:r>
          </a:p>
          <a:p>
            <a:pPr marL="342900" indent="-342900">
              <a:buFont typeface="Arial" pitchFamily="34" charset="0"/>
              <a:buChar char="•"/>
            </a:pPr>
            <a:endParaRPr lang="en-US" sz="2000" b="1" dirty="0">
              <a:solidFill>
                <a:schemeClr val="tx1"/>
              </a:solidFill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sz="2000" b="1" dirty="0" smtClean="0">
                <a:solidFill>
                  <a:schemeClr val="tx1"/>
                </a:solidFill>
              </a:rPr>
              <a:t>Has </a:t>
            </a:r>
            <a:r>
              <a:rPr lang="en-US" sz="2000" b="1" dirty="0">
                <a:solidFill>
                  <a:schemeClr val="tx1"/>
                </a:solidFill>
              </a:rPr>
              <a:t>many applications in data mining</a:t>
            </a:r>
            <a:endParaRPr lang="en-US" sz="2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5691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219200"/>
            <a:ext cx="8410575" cy="4859337"/>
          </a:xfrm>
        </p:spPr>
        <p:txBody>
          <a:bodyPr/>
          <a:lstStyle/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6900" y="231774"/>
            <a:ext cx="7480300" cy="1063625"/>
          </a:xfrm>
        </p:spPr>
        <p:txBody>
          <a:bodyPr/>
          <a:lstStyle/>
          <a:p>
            <a:r>
              <a:rPr lang="en-US" b="1" dirty="0" smtClean="0"/>
              <a:t>TF-IDF Motivation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33400" y="1066800"/>
            <a:ext cx="8410575" cy="5011737"/>
          </a:xfrm>
          <a:prstGeom prst="rect">
            <a:avLst/>
          </a:prstGeom>
        </p:spPr>
        <p:txBody>
          <a:bodyPr/>
          <a:lstStyle>
            <a:lvl1pPr marL="228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–"/>
              <a:defRPr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»"/>
              <a:defRPr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600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738413" y="1371600"/>
            <a:ext cx="7763329" cy="41910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2C95DD"/>
                </a:solidFill>
                <a:latin typeface="MetaNormalLF-Roman" pitchFamily="34" charset="0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2C95DD"/>
                </a:solidFill>
                <a:latin typeface="MetaNormalLF-Roman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2C95DD"/>
                </a:solidFill>
                <a:latin typeface="MetaNormalLF-Roman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2C95DD"/>
                </a:solidFill>
                <a:latin typeface="MetaNormalLF-Roman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2C95DD"/>
                </a:solidFill>
                <a:latin typeface="MetaNormalLF-Roman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2C95DD"/>
                </a:solidFill>
                <a:latin typeface="MetaNormalLF-Roman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2C95DD"/>
                </a:solidFill>
                <a:latin typeface="MetaNormalLF-Roman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2C95DD"/>
                </a:solidFill>
                <a:latin typeface="MetaNormalLF-Roman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2C95DD"/>
                </a:solidFill>
                <a:latin typeface="MetaNormalLF-Roman" pitchFamily="34" charset="0"/>
              </a:defRPr>
            </a:lvl9pPr>
          </a:lstStyle>
          <a:p>
            <a:pPr marL="342900" indent="-342900">
              <a:buFont typeface="Arial" pitchFamily="34" charset="0"/>
              <a:buChar char="•"/>
            </a:pPr>
            <a:r>
              <a:rPr lang="en-US" sz="2000" b="1" dirty="0">
                <a:solidFill>
                  <a:schemeClr val="tx1"/>
                </a:solidFill>
              </a:rPr>
              <a:t>Merely counting the number of occurrences of a word in </a:t>
            </a:r>
            <a:r>
              <a:rPr lang="en-US" sz="2000" b="1" dirty="0" smtClean="0">
                <a:solidFill>
                  <a:schemeClr val="tx1"/>
                </a:solidFill>
              </a:rPr>
              <a:t>a document </a:t>
            </a:r>
            <a:r>
              <a:rPr lang="en-US" sz="2000" b="1" dirty="0">
                <a:solidFill>
                  <a:schemeClr val="tx1"/>
                </a:solidFill>
              </a:rPr>
              <a:t>is not a good enough measure of its relevance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	</a:t>
            </a:r>
            <a:r>
              <a:rPr lang="en-US" sz="2000" dirty="0" smtClean="0">
                <a:solidFill>
                  <a:schemeClr val="tx1"/>
                </a:solidFill>
              </a:rPr>
              <a:t>If </a:t>
            </a:r>
            <a:r>
              <a:rPr lang="en-US" sz="2000" dirty="0">
                <a:solidFill>
                  <a:schemeClr val="tx1"/>
                </a:solidFill>
              </a:rPr>
              <a:t>the word appears in many other documents, it is </a:t>
            </a:r>
            <a:r>
              <a:rPr lang="en-US" sz="2000" dirty="0" smtClean="0">
                <a:solidFill>
                  <a:schemeClr val="tx1"/>
                </a:solidFill>
              </a:rPr>
              <a:t>probably 	less relevance</a:t>
            </a:r>
            <a:endParaRPr lang="en-US" sz="2000" dirty="0">
              <a:solidFill>
                <a:schemeClr val="tx1"/>
              </a:solidFill>
            </a:endParaRP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	</a:t>
            </a:r>
            <a:r>
              <a:rPr lang="en-US" sz="2000" dirty="0" smtClean="0">
                <a:solidFill>
                  <a:schemeClr val="tx1"/>
                </a:solidFill>
              </a:rPr>
              <a:t>Some </a:t>
            </a:r>
            <a:r>
              <a:rPr lang="en-US" sz="2000" dirty="0">
                <a:solidFill>
                  <a:schemeClr val="tx1"/>
                </a:solidFill>
              </a:rPr>
              <a:t>words appear too frequently in all documents to </a:t>
            </a:r>
            <a:r>
              <a:rPr lang="en-US" sz="2000" dirty="0" smtClean="0">
                <a:solidFill>
                  <a:schemeClr val="tx1"/>
                </a:solidFill>
              </a:rPr>
              <a:t>be relevant – </a:t>
            </a:r>
            <a:r>
              <a:rPr lang="en-US" sz="2000" dirty="0">
                <a:solidFill>
                  <a:schemeClr val="tx1"/>
                </a:solidFill>
              </a:rPr>
              <a:t>Known as ‘</a:t>
            </a:r>
            <a:r>
              <a:rPr lang="en-US" sz="2000" dirty="0" err="1">
                <a:solidFill>
                  <a:schemeClr val="tx1"/>
                </a:solidFill>
              </a:rPr>
              <a:t>stopwords</a:t>
            </a:r>
            <a:r>
              <a:rPr lang="en-US" sz="2000" dirty="0" smtClean="0">
                <a:solidFill>
                  <a:schemeClr val="tx1"/>
                </a:solidFill>
              </a:rPr>
              <a:t>’</a:t>
            </a:r>
          </a:p>
          <a:p>
            <a:pPr lvl="1"/>
            <a:endParaRPr lang="en-US" sz="2000" dirty="0">
              <a:solidFill>
                <a:schemeClr val="tx1"/>
              </a:solidFill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sz="2000" b="1" dirty="0" smtClean="0">
                <a:solidFill>
                  <a:schemeClr val="tx1"/>
                </a:solidFill>
              </a:rPr>
              <a:t>TF-IDF </a:t>
            </a:r>
            <a:r>
              <a:rPr lang="en-US" sz="2000" b="1" dirty="0">
                <a:solidFill>
                  <a:schemeClr val="tx1"/>
                </a:solidFill>
              </a:rPr>
              <a:t>considers both the frequency of a word in a given</a:t>
            </a:r>
          </a:p>
          <a:p>
            <a:r>
              <a:rPr lang="en-US" sz="2000" b="1" dirty="0">
                <a:solidFill>
                  <a:schemeClr val="tx1"/>
                </a:solidFill>
              </a:rPr>
              <a:t>document and the number of documents which contain the word</a:t>
            </a:r>
            <a:endParaRPr lang="en-US" sz="2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9626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219200"/>
            <a:ext cx="8410575" cy="4859337"/>
          </a:xfrm>
        </p:spPr>
        <p:txBody>
          <a:bodyPr/>
          <a:lstStyle/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6900" y="231774"/>
            <a:ext cx="7480300" cy="1063625"/>
          </a:xfrm>
        </p:spPr>
        <p:txBody>
          <a:bodyPr/>
          <a:lstStyle/>
          <a:p>
            <a:r>
              <a:rPr lang="en-US" b="1" dirty="0" smtClean="0"/>
              <a:t>TF-IDF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33400" y="1066800"/>
            <a:ext cx="8410575" cy="5011737"/>
          </a:xfrm>
          <a:prstGeom prst="rect">
            <a:avLst/>
          </a:prstGeom>
        </p:spPr>
        <p:txBody>
          <a:bodyPr/>
          <a:lstStyle>
            <a:lvl1pPr marL="228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–"/>
              <a:defRPr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»"/>
              <a:defRPr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600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738413" y="1371600"/>
            <a:ext cx="7763329" cy="41910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2C95DD"/>
                </a:solidFill>
                <a:latin typeface="MetaNormalLF-Roman" pitchFamily="34" charset="0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2C95DD"/>
                </a:solidFill>
                <a:latin typeface="MetaNormalLF-Roman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2C95DD"/>
                </a:solidFill>
                <a:latin typeface="MetaNormalLF-Roman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2C95DD"/>
                </a:solidFill>
                <a:latin typeface="MetaNormalLF-Roman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2C95DD"/>
                </a:solidFill>
                <a:latin typeface="MetaNormalLF-Roman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2C95DD"/>
                </a:solidFill>
                <a:latin typeface="MetaNormalLF-Roman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2C95DD"/>
                </a:solidFill>
                <a:latin typeface="MetaNormalLF-Roman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2C95DD"/>
                </a:solidFill>
                <a:latin typeface="MetaNormalLF-Roman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2C95DD"/>
                </a:solidFill>
                <a:latin typeface="MetaNormalLF-Roman" pitchFamily="34" charset="0"/>
              </a:defRPr>
            </a:lvl9pPr>
          </a:lstStyle>
          <a:p>
            <a:endParaRPr lang="en-US" sz="2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938" y="1576388"/>
            <a:ext cx="7858125" cy="3705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30347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219200"/>
            <a:ext cx="8410575" cy="5011737"/>
          </a:xfrm>
        </p:spPr>
        <p:txBody>
          <a:bodyPr/>
          <a:lstStyle/>
          <a:p>
            <a:r>
              <a:rPr lang="en-US" dirty="0"/>
              <a:t> </a:t>
            </a:r>
            <a:r>
              <a:rPr lang="en-US" dirty="0" smtClean="0"/>
              <a:t>  Parallelization Idea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Parallelization and Synchronization</a:t>
            </a:r>
            <a:br>
              <a:rPr lang="en-US" dirty="0"/>
            </a:b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2057400"/>
            <a:ext cx="6019800" cy="35330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21216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219200"/>
            <a:ext cx="8410575" cy="4859337"/>
          </a:xfrm>
        </p:spPr>
        <p:txBody>
          <a:bodyPr/>
          <a:lstStyle/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6900" y="231774"/>
            <a:ext cx="7480300" cy="1063625"/>
          </a:xfrm>
        </p:spPr>
        <p:txBody>
          <a:bodyPr/>
          <a:lstStyle/>
          <a:p>
            <a:r>
              <a:rPr lang="en-US" b="1" dirty="0" smtClean="0"/>
              <a:t>What we Need ?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33400" y="1066800"/>
            <a:ext cx="8410575" cy="5011737"/>
          </a:xfrm>
          <a:prstGeom prst="rect">
            <a:avLst/>
          </a:prstGeom>
        </p:spPr>
        <p:txBody>
          <a:bodyPr/>
          <a:lstStyle>
            <a:lvl1pPr marL="228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–"/>
              <a:defRPr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»"/>
              <a:defRPr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600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738413" y="1371600"/>
            <a:ext cx="7763329" cy="41910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2C95DD"/>
                </a:solidFill>
                <a:latin typeface="MetaNormalLF-Roman" pitchFamily="34" charset="0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2C95DD"/>
                </a:solidFill>
                <a:latin typeface="MetaNormalLF-Roman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2C95DD"/>
                </a:solidFill>
                <a:latin typeface="MetaNormalLF-Roman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2C95DD"/>
                </a:solidFill>
                <a:latin typeface="MetaNormalLF-Roman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2C95DD"/>
                </a:solidFill>
                <a:latin typeface="MetaNormalLF-Roman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2C95DD"/>
                </a:solidFill>
                <a:latin typeface="MetaNormalLF-Roman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2C95DD"/>
                </a:solidFill>
                <a:latin typeface="MetaNormalLF-Roman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2C95DD"/>
                </a:solidFill>
                <a:latin typeface="MetaNormalLF-Roman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2C95DD"/>
                </a:solidFill>
                <a:latin typeface="MetaNormalLF-Roman" pitchFamily="34" charset="0"/>
              </a:defRPr>
            </a:lvl9pPr>
          </a:lstStyle>
          <a:p>
            <a:endParaRPr lang="en-US" sz="2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240" y="1524000"/>
            <a:ext cx="7093760" cy="3305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10959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219200"/>
            <a:ext cx="8410575" cy="4859337"/>
          </a:xfrm>
        </p:spPr>
        <p:txBody>
          <a:bodyPr/>
          <a:lstStyle/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6900" y="231774"/>
            <a:ext cx="7480300" cy="1063625"/>
          </a:xfrm>
        </p:spPr>
        <p:txBody>
          <a:bodyPr/>
          <a:lstStyle/>
          <a:p>
            <a:r>
              <a:rPr lang="en-US" b="1" dirty="0" smtClean="0"/>
              <a:t>TF-IDF Algorithm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33400" y="1066800"/>
            <a:ext cx="8410575" cy="5011737"/>
          </a:xfrm>
          <a:prstGeom prst="rect">
            <a:avLst/>
          </a:prstGeom>
        </p:spPr>
        <p:txBody>
          <a:bodyPr/>
          <a:lstStyle>
            <a:lvl1pPr marL="228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–"/>
              <a:defRPr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»"/>
              <a:defRPr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600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738413" y="1371600"/>
            <a:ext cx="7763329" cy="41910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2C95DD"/>
                </a:solidFill>
                <a:latin typeface="MetaNormalLF-Roman" pitchFamily="34" charset="0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2C95DD"/>
                </a:solidFill>
                <a:latin typeface="MetaNormalLF-Roman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2C95DD"/>
                </a:solidFill>
                <a:latin typeface="MetaNormalLF-Roman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2C95DD"/>
                </a:solidFill>
                <a:latin typeface="MetaNormalLF-Roman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2C95DD"/>
                </a:solidFill>
                <a:latin typeface="MetaNormalLF-Roman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2C95DD"/>
                </a:solidFill>
                <a:latin typeface="MetaNormalLF-Roman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2C95DD"/>
                </a:solidFill>
                <a:latin typeface="MetaNormalLF-Roman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2C95DD"/>
                </a:solidFill>
                <a:latin typeface="MetaNormalLF-Roman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2C95DD"/>
                </a:solidFill>
                <a:latin typeface="MetaNormalLF-Roman" pitchFamily="34" charset="0"/>
              </a:defRPr>
            </a:lvl9pPr>
          </a:lstStyle>
          <a:p>
            <a:endParaRPr lang="en-US" sz="2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675" y="1581150"/>
            <a:ext cx="7486650" cy="3695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62179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219200"/>
            <a:ext cx="8410575" cy="4859337"/>
          </a:xfrm>
        </p:spPr>
        <p:txBody>
          <a:bodyPr/>
          <a:lstStyle/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6900" y="231774"/>
            <a:ext cx="7480300" cy="1063625"/>
          </a:xfrm>
        </p:spPr>
        <p:txBody>
          <a:bodyPr/>
          <a:lstStyle/>
          <a:p>
            <a:r>
              <a:rPr lang="en-US" b="1" dirty="0" smtClean="0"/>
              <a:t>TF-IDF Job 1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33400" y="1066800"/>
            <a:ext cx="8410575" cy="5011737"/>
          </a:xfrm>
          <a:prstGeom prst="rect">
            <a:avLst/>
          </a:prstGeom>
        </p:spPr>
        <p:txBody>
          <a:bodyPr/>
          <a:lstStyle>
            <a:lvl1pPr marL="228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–"/>
              <a:defRPr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»"/>
              <a:defRPr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600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738413" y="1371600"/>
            <a:ext cx="7763329" cy="41910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2C95DD"/>
                </a:solidFill>
                <a:latin typeface="MetaNormalLF-Roman" pitchFamily="34" charset="0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2C95DD"/>
                </a:solidFill>
                <a:latin typeface="MetaNormalLF-Roman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2C95DD"/>
                </a:solidFill>
                <a:latin typeface="MetaNormalLF-Roman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2C95DD"/>
                </a:solidFill>
                <a:latin typeface="MetaNormalLF-Roman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2C95DD"/>
                </a:solidFill>
                <a:latin typeface="MetaNormalLF-Roman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2C95DD"/>
                </a:solidFill>
                <a:latin typeface="MetaNormalLF-Roman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2C95DD"/>
                </a:solidFill>
                <a:latin typeface="MetaNormalLF-Roman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2C95DD"/>
                </a:solidFill>
                <a:latin typeface="MetaNormalLF-Roman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2C95DD"/>
                </a:solidFill>
                <a:latin typeface="MetaNormalLF-Roman" pitchFamily="34" charset="0"/>
              </a:defRPr>
            </a:lvl9pPr>
          </a:lstStyle>
          <a:p>
            <a:endParaRPr lang="en-US" sz="2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713" y="1795463"/>
            <a:ext cx="7648575" cy="3267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38866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219200"/>
            <a:ext cx="8410575" cy="4859337"/>
          </a:xfrm>
        </p:spPr>
        <p:txBody>
          <a:bodyPr/>
          <a:lstStyle/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6900" y="231774"/>
            <a:ext cx="7480300" cy="1063625"/>
          </a:xfrm>
        </p:spPr>
        <p:txBody>
          <a:bodyPr/>
          <a:lstStyle/>
          <a:p>
            <a:r>
              <a:rPr lang="en-US" b="1" dirty="0" smtClean="0"/>
              <a:t>TF-IDF Job 2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33400" y="1066800"/>
            <a:ext cx="8410575" cy="5011737"/>
          </a:xfrm>
          <a:prstGeom prst="rect">
            <a:avLst/>
          </a:prstGeom>
        </p:spPr>
        <p:txBody>
          <a:bodyPr/>
          <a:lstStyle>
            <a:lvl1pPr marL="228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–"/>
              <a:defRPr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»"/>
              <a:defRPr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600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738413" y="1371600"/>
            <a:ext cx="7763329" cy="41910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2C95DD"/>
                </a:solidFill>
                <a:latin typeface="MetaNormalLF-Roman" pitchFamily="34" charset="0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2C95DD"/>
                </a:solidFill>
                <a:latin typeface="MetaNormalLF-Roman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2C95DD"/>
                </a:solidFill>
                <a:latin typeface="MetaNormalLF-Roman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2C95DD"/>
                </a:solidFill>
                <a:latin typeface="MetaNormalLF-Roman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2C95DD"/>
                </a:solidFill>
                <a:latin typeface="MetaNormalLF-Roman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2C95DD"/>
                </a:solidFill>
                <a:latin typeface="MetaNormalLF-Roman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2C95DD"/>
                </a:solidFill>
                <a:latin typeface="MetaNormalLF-Roman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2C95DD"/>
                </a:solidFill>
                <a:latin typeface="MetaNormalLF-Roman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2C95DD"/>
                </a:solidFill>
                <a:latin typeface="MetaNormalLF-Roman" pitchFamily="34" charset="0"/>
              </a:defRPr>
            </a:lvl9pPr>
          </a:lstStyle>
          <a:p>
            <a:endParaRPr lang="en-US" sz="2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663" y="1919288"/>
            <a:ext cx="7686675" cy="301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58785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219200"/>
            <a:ext cx="8410575" cy="4859337"/>
          </a:xfrm>
        </p:spPr>
        <p:txBody>
          <a:bodyPr/>
          <a:lstStyle/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6900" y="231774"/>
            <a:ext cx="7480300" cy="1063625"/>
          </a:xfrm>
        </p:spPr>
        <p:txBody>
          <a:bodyPr/>
          <a:lstStyle/>
          <a:p>
            <a:r>
              <a:rPr lang="en-US" b="1" dirty="0" smtClean="0"/>
              <a:t>TF-IDF Job 3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33400" y="1066800"/>
            <a:ext cx="8410575" cy="5011737"/>
          </a:xfrm>
          <a:prstGeom prst="rect">
            <a:avLst/>
          </a:prstGeom>
        </p:spPr>
        <p:txBody>
          <a:bodyPr/>
          <a:lstStyle>
            <a:lvl1pPr marL="228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–"/>
              <a:defRPr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»"/>
              <a:defRPr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600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738413" y="1371600"/>
            <a:ext cx="7763329" cy="41910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2C95DD"/>
                </a:solidFill>
                <a:latin typeface="MetaNormalLF-Roman" pitchFamily="34" charset="0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2C95DD"/>
                </a:solidFill>
                <a:latin typeface="MetaNormalLF-Roman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2C95DD"/>
                </a:solidFill>
                <a:latin typeface="MetaNormalLF-Roman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2C95DD"/>
                </a:solidFill>
                <a:latin typeface="MetaNormalLF-Roman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2C95DD"/>
                </a:solidFill>
                <a:latin typeface="MetaNormalLF-Roman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2C95DD"/>
                </a:solidFill>
                <a:latin typeface="MetaNormalLF-Roman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2C95DD"/>
                </a:solidFill>
                <a:latin typeface="MetaNormalLF-Roman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2C95DD"/>
                </a:solidFill>
                <a:latin typeface="MetaNormalLF-Roman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2C95DD"/>
                </a:solidFill>
                <a:latin typeface="MetaNormalLF-Roman" pitchFamily="34" charset="0"/>
              </a:defRPr>
            </a:lvl9pPr>
          </a:lstStyle>
          <a:p>
            <a:endParaRPr lang="en-US" sz="2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813" y="2171700"/>
            <a:ext cx="6048375" cy="2514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55118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219200"/>
            <a:ext cx="8410575" cy="4859337"/>
          </a:xfrm>
        </p:spPr>
        <p:txBody>
          <a:bodyPr/>
          <a:lstStyle/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6900" y="231774"/>
            <a:ext cx="7480300" cy="1063625"/>
          </a:xfrm>
        </p:spPr>
        <p:txBody>
          <a:bodyPr/>
          <a:lstStyle/>
          <a:p>
            <a:r>
              <a:rPr lang="en-US" b="1" dirty="0" smtClean="0"/>
              <a:t>Word Co-</a:t>
            </a:r>
            <a:r>
              <a:rPr lang="en-US" dirty="0"/>
              <a:t>occurrence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33400" y="1066800"/>
            <a:ext cx="8410575" cy="5011737"/>
          </a:xfrm>
          <a:prstGeom prst="rect">
            <a:avLst/>
          </a:prstGeom>
        </p:spPr>
        <p:txBody>
          <a:bodyPr/>
          <a:lstStyle>
            <a:lvl1pPr marL="228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–"/>
              <a:defRPr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»"/>
              <a:defRPr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600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771070" y="1752600"/>
            <a:ext cx="7763329" cy="41910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2C95DD"/>
                </a:solidFill>
                <a:latin typeface="MetaNormalLF-Roman" pitchFamily="34" charset="0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2C95DD"/>
                </a:solidFill>
                <a:latin typeface="MetaNormalLF-Roman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2C95DD"/>
                </a:solidFill>
                <a:latin typeface="MetaNormalLF-Roman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2C95DD"/>
                </a:solidFill>
                <a:latin typeface="MetaNormalLF-Roman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2C95DD"/>
                </a:solidFill>
                <a:latin typeface="MetaNormalLF-Roman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2C95DD"/>
                </a:solidFill>
                <a:latin typeface="MetaNormalLF-Roman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2C95DD"/>
                </a:solidFill>
                <a:latin typeface="MetaNormalLF-Roman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2C95DD"/>
                </a:solidFill>
                <a:latin typeface="MetaNormalLF-Roman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2C95DD"/>
                </a:solidFill>
                <a:latin typeface="MetaNormalLF-Roman" pitchFamily="34" charset="0"/>
              </a:defRPr>
            </a:lvl9pPr>
          </a:lstStyle>
          <a:p>
            <a:pPr marL="342900" indent="-342900">
              <a:buFont typeface="Arial" pitchFamily="34" charset="0"/>
              <a:buChar char="•"/>
            </a:pPr>
            <a:r>
              <a:rPr lang="en-US" sz="2000" dirty="0" smtClean="0">
                <a:solidFill>
                  <a:schemeClr val="tx1"/>
                </a:solidFill>
              </a:rPr>
              <a:t>Used in many Text Processing based Machine Learning techniques.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000" dirty="0" smtClean="0">
                <a:solidFill>
                  <a:schemeClr val="tx1"/>
                </a:solidFill>
              </a:rPr>
              <a:t>Has application on information retrieval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Represents a </a:t>
            </a:r>
            <a:r>
              <a:rPr lang="en-US" sz="2000" dirty="0" smtClean="0">
                <a:solidFill>
                  <a:schemeClr val="tx1"/>
                </a:solidFill>
              </a:rPr>
              <a:t>specific </a:t>
            </a:r>
            <a:r>
              <a:rPr lang="en-US" sz="2000" dirty="0">
                <a:solidFill>
                  <a:schemeClr val="tx1"/>
                </a:solidFill>
              </a:rPr>
              <a:t>instance of the task of estimating distributions of discrete joint events from a large number of </a:t>
            </a:r>
            <a:r>
              <a:rPr lang="en-US" sz="2000" dirty="0" smtClean="0">
                <a:solidFill>
                  <a:schemeClr val="tx1"/>
                </a:solidFill>
              </a:rPr>
              <a:t>observations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000" dirty="0" smtClean="0">
                <a:solidFill>
                  <a:schemeClr val="tx1"/>
                </a:solidFill>
              </a:rPr>
              <a:t>Application in Retail domain… Similarity between items.</a:t>
            </a:r>
            <a:endParaRPr lang="en-US" sz="2000" dirty="0">
              <a:solidFill>
                <a:schemeClr val="tx1"/>
              </a:solidFill>
            </a:endParaRPr>
          </a:p>
          <a:p>
            <a:pPr marL="342900" indent="-342900">
              <a:buFont typeface="Arial" pitchFamily="34" charset="0"/>
              <a:buChar char="•"/>
            </a:pPr>
            <a:endParaRPr lang="en-US" sz="2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2955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219200"/>
            <a:ext cx="8410575" cy="4859337"/>
          </a:xfrm>
        </p:spPr>
        <p:txBody>
          <a:bodyPr/>
          <a:lstStyle/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6900" y="231774"/>
            <a:ext cx="7480300" cy="1063625"/>
          </a:xfrm>
        </p:spPr>
        <p:txBody>
          <a:bodyPr/>
          <a:lstStyle/>
          <a:p>
            <a:r>
              <a:rPr lang="en-US" b="1" dirty="0" smtClean="0"/>
              <a:t>Solution 1 : “PAIRS”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33400" y="1066800"/>
            <a:ext cx="8410575" cy="5011737"/>
          </a:xfrm>
          <a:prstGeom prst="rect">
            <a:avLst/>
          </a:prstGeom>
        </p:spPr>
        <p:txBody>
          <a:bodyPr/>
          <a:lstStyle>
            <a:lvl1pPr marL="228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–"/>
              <a:defRPr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»"/>
              <a:defRPr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600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738413" y="1371600"/>
            <a:ext cx="7763329" cy="41910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2C95DD"/>
                </a:solidFill>
                <a:latin typeface="MetaNormalLF-Roman" pitchFamily="34" charset="0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2C95DD"/>
                </a:solidFill>
                <a:latin typeface="MetaNormalLF-Roman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2C95DD"/>
                </a:solidFill>
                <a:latin typeface="MetaNormalLF-Roman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2C95DD"/>
                </a:solidFill>
                <a:latin typeface="MetaNormalLF-Roman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2C95DD"/>
                </a:solidFill>
                <a:latin typeface="MetaNormalLF-Roman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2C95DD"/>
                </a:solidFill>
                <a:latin typeface="MetaNormalLF-Roman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2C95DD"/>
                </a:solidFill>
                <a:latin typeface="MetaNormalLF-Roman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2C95DD"/>
                </a:solidFill>
                <a:latin typeface="MetaNormalLF-Roman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2C95DD"/>
                </a:solidFill>
                <a:latin typeface="MetaNormalLF-Roman" pitchFamily="34" charset="0"/>
              </a:defRPr>
            </a:lvl9pPr>
          </a:lstStyle>
          <a:p>
            <a:endParaRPr lang="en-US" sz="2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588" y="1671638"/>
            <a:ext cx="8886825" cy="3514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8990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219200"/>
            <a:ext cx="8410575" cy="4859337"/>
          </a:xfrm>
        </p:spPr>
        <p:txBody>
          <a:bodyPr/>
          <a:lstStyle/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6900" y="231774"/>
            <a:ext cx="7480300" cy="1063625"/>
          </a:xfrm>
        </p:spPr>
        <p:txBody>
          <a:bodyPr/>
          <a:lstStyle/>
          <a:p>
            <a:r>
              <a:rPr lang="en-US" b="1" dirty="0" smtClean="0"/>
              <a:t>Solution 1 : “STRIPES”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33400" y="1066800"/>
            <a:ext cx="8410575" cy="5011737"/>
          </a:xfrm>
          <a:prstGeom prst="rect">
            <a:avLst/>
          </a:prstGeom>
        </p:spPr>
        <p:txBody>
          <a:bodyPr/>
          <a:lstStyle>
            <a:lvl1pPr marL="228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–"/>
              <a:defRPr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»"/>
              <a:defRPr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600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738413" y="1371600"/>
            <a:ext cx="7763329" cy="41910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2C95DD"/>
                </a:solidFill>
                <a:latin typeface="MetaNormalLF-Roman" pitchFamily="34" charset="0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2C95DD"/>
                </a:solidFill>
                <a:latin typeface="MetaNormalLF-Roman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2C95DD"/>
                </a:solidFill>
                <a:latin typeface="MetaNormalLF-Roman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2C95DD"/>
                </a:solidFill>
                <a:latin typeface="MetaNormalLF-Roman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2C95DD"/>
                </a:solidFill>
                <a:latin typeface="MetaNormalLF-Roman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2C95DD"/>
                </a:solidFill>
                <a:latin typeface="MetaNormalLF-Roman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2C95DD"/>
                </a:solidFill>
                <a:latin typeface="MetaNormalLF-Roman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2C95DD"/>
                </a:solidFill>
                <a:latin typeface="MetaNormalLF-Roman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2C95DD"/>
                </a:solidFill>
                <a:latin typeface="MetaNormalLF-Roman" pitchFamily="34" charset="0"/>
              </a:defRPr>
            </a:lvl9pPr>
          </a:lstStyle>
          <a:p>
            <a:endParaRPr lang="en-US" sz="2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352" y="914400"/>
            <a:ext cx="8553450" cy="3981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990600" y="5377934"/>
            <a:ext cx="670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Isn’t this concept look similar to something we learned earlier ?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717230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219200"/>
            <a:ext cx="8410575" cy="5011737"/>
          </a:xfrm>
        </p:spPr>
        <p:txBody>
          <a:bodyPr/>
          <a:lstStyle/>
          <a:p>
            <a:r>
              <a:rPr lang="en-US" sz="2400" dirty="0" smtClean="0">
                <a:latin typeface="Arial" pitchFamily="34" charset="0"/>
                <a:cs typeface="Arial" pitchFamily="34" charset="0"/>
              </a:rPr>
              <a:t>Why</a:t>
            </a:r>
            <a:r>
              <a:rPr lang="en-US" sz="240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Hadoop</a:t>
            </a:r>
          </a:p>
          <a:p>
            <a:r>
              <a:rPr lang="en-US" sz="2400" dirty="0">
                <a:latin typeface="Arial" pitchFamily="34" charset="0"/>
                <a:cs typeface="Arial" pitchFamily="34" charset="0"/>
              </a:rPr>
              <a:t>Hadoop Basic 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Concept</a:t>
            </a:r>
          </a:p>
          <a:p>
            <a:r>
              <a:rPr lang="en-US" sz="2400" dirty="0" smtClean="0">
                <a:latin typeface="Arial" pitchFamily="34" charset="0"/>
                <a:cs typeface="Arial" pitchFamily="34" charset="0"/>
              </a:rPr>
              <a:t>Map 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Reduce Programming Paradigm</a:t>
            </a:r>
          </a:p>
          <a:p>
            <a:r>
              <a:rPr lang="en-US" sz="2400" dirty="0" smtClean="0">
                <a:latin typeface="Arial" pitchFamily="34" charset="0"/>
                <a:cs typeface="Arial" pitchFamily="34" charset="0"/>
              </a:rPr>
              <a:t>Hadoop 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Deep Dive</a:t>
            </a:r>
          </a:p>
          <a:p>
            <a:r>
              <a:rPr lang="en-US" sz="2400" dirty="0">
                <a:latin typeface="Arial" pitchFamily="34" charset="0"/>
                <a:cs typeface="Arial" pitchFamily="34" charset="0"/>
              </a:rPr>
              <a:t>Map Reduce Deep Dive</a:t>
            </a:r>
          </a:p>
          <a:p>
            <a:r>
              <a:rPr lang="en-US" sz="2400" dirty="0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Setting up Hadoop Cluster</a:t>
            </a:r>
          </a:p>
          <a:p>
            <a:r>
              <a:rPr lang="en-US" sz="2400" dirty="0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Hadoop Hands on</a:t>
            </a:r>
          </a:p>
          <a:p>
            <a:r>
              <a:rPr lang="en-US" sz="24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Hadoop Advanced Programming</a:t>
            </a:r>
          </a:p>
          <a:p>
            <a:r>
              <a:rPr lang="en-US" sz="2400" dirty="0">
                <a:latin typeface="Arial" pitchFamily="34" charset="0"/>
                <a:cs typeface="Arial" pitchFamily="34" charset="0"/>
              </a:rPr>
              <a:t>Hadoop Eco System</a:t>
            </a:r>
          </a:p>
          <a:p>
            <a:r>
              <a:rPr lang="en-US" sz="2400" dirty="0">
                <a:latin typeface="Arial" pitchFamily="34" charset="0"/>
                <a:cs typeface="Arial" pitchFamily="34" charset="0"/>
              </a:rPr>
              <a:t>Beyond Hadoop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Agenda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308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219200"/>
            <a:ext cx="8410575" cy="4859337"/>
          </a:xfrm>
        </p:spPr>
        <p:txBody>
          <a:bodyPr/>
          <a:lstStyle/>
          <a:p>
            <a:r>
              <a:rPr lang="en-US" sz="2000" dirty="0"/>
              <a:t>Consider the example of sensor data from a </a:t>
            </a:r>
            <a:r>
              <a:rPr lang="en-US" sz="2000" dirty="0" smtClean="0"/>
              <a:t>scientific </a:t>
            </a:r>
            <a:r>
              <a:rPr lang="en-US" sz="2000" dirty="0"/>
              <a:t>experiment: there are </a:t>
            </a:r>
            <a:r>
              <a:rPr lang="en-US" sz="2000" dirty="0" smtClean="0"/>
              <a:t>m sensors </a:t>
            </a:r>
            <a:r>
              <a:rPr lang="en-US" sz="2000" dirty="0"/>
              <a:t>each taking readings on continuous basis, where m is </a:t>
            </a:r>
            <a:r>
              <a:rPr lang="en-US" sz="2000" dirty="0" smtClean="0"/>
              <a:t>potentially </a:t>
            </a:r>
            <a:r>
              <a:rPr lang="en-US" sz="2000" dirty="0"/>
              <a:t>a large number</a:t>
            </a:r>
            <a:r>
              <a:rPr lang="en-US" sz="2000" dirty="0" smtClean="0"/>
              <a:t>. A </a:t>
            </a:r>
            <a:r>
              <a:rPr lang="en-US" sz="2000" dirty="0"/>
              <a:t>dump of the sensor data might look something like the </a:t>
            </a:r>
            <a:r>
              <a:rPr lang="en-US" sz="2000" dirty="0" smtClean="0"/>
              <a:t>following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r>
              <a:rPr lang="en-US" sz="2000" dirty="0" smtClean="0"/>
              <a:t>Suppose </a:t>
            </a:r>
            <a:r>
              <a:rPr lang="en-US" sz="2000" dirty="0"/>
              <a:t>we wish to reconstruct the activity at each individual sensor over time</a:t>
            </a:r>
            <a:r>
              <a:rPr lang="en-US" sz="2000" dirty="0" smtClean="0"/>
              <a:t>. What will our Map Reduce Logic ?</a:t>
            </a:r>
            <a:endParaRPr lang="en-US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6900" y="231775"/>
            <a:ext cx="7023100" cy="863600"/>
          </a:xfrm>
        </p:spPr>
        <p:txBody>
          <a:bodyPr/>
          <a:lstStyle/>
          <a:p>
            <a:r>
              <a:rPr lang="en-US" dirty="0" smtClean="0"/>
              <a:t>Hadoop Secondary Sort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33400" y="1066800"/>
            <a:ext cx="8410575" cy="5011737"/>
          </a:xfrm>
          <a:prstGeom prst="rect">
            <a:avLst/>
          </a:prstGeom>
        </p:spPr>
        <p:txBody>
          <a:bodyPr/>
          <a:lstStyle>
            <a:lvl1pPr marL="228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–"/>
              <a:defRPr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»"/>
              <a:defRPr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600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2743200"/>
            <a:ext cx="3086100" cy="2124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65667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219200"/>
            <a:ext cx="8410575" cy="5011737"/>
          </a:xfrm>
        </p:spPr>
        <p:txBody>
          <a:bodyPr/>
          <a:lstStyle/>
          <a:p>
            <a:r>
              <a:rPr lang="en-US" dirty="0"/>
              <a:t> </a:t>
            </a:r>
            <a:r>
              <a:rPr lang="en-US" dirty="0" smtClean="0"/>
              <a:t>  Parallelization Idea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Parallelization and Synchronization</a:t>
            </a:r>
            <a:br>
              <a:rPr lang="en-US" dirty="0"/>
            </a:b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1828800"/>
            <a:ext cx="3590925" cy="1790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4343" y="4191000"/>
            <a:ext cx="3810000" cy="1876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Down Arrow 3"/>
          <p:cNvSpPr/>
          <p:nvPr/>
        </p:nvSpPr>
        <p:spPr>
          <a:xfrm>
            <a:off x="3810000" y="3429000"/>
            <a:ext cx="228600" cy="5334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788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219200"/>
            <a:ext cx="8410575" cy="4859337"/>
          </a:xfrm>
        </p:spPr>
        <p:txBody>
          <a:bodyPr/>
          <a:lstStyle/>
          <a:p>
            <a:r>
              <a:rPr lang="en-US" sz="2000" dirty="0" smtClean="0"/>
              <a:t>A MapReduce </a:t>
            </a:r>
            <a:r>
              <a:rPr lang="en-US" sz="2000" dirty="0"/>
              <a:t>program to accomplish this might map over the raw data and emit </a:t>
            </a:r>
            <a:r>
              <a:rPr lang="en-US" sz="2000" dirty="0" smtClean="0"/>
              <a:t>the sensor </a:t>
            </a:r>
            <a:r>
              <a:rPr lang="en-US" sz="2000" dirty="0"/>
              <a:t>id as the intermediate key, with the rest of each record as the value:</a:t>
            </a:r>
          </a:p>
          <a:p>
            <a:endParaRPr lang="en-US" sz="2000" dirty="0" smtClean="0"/>
          </a:p>
          <a:p>
            <a:endParaRPr lang="en-US" sz="2000" dirty="0"/>
          </a:p>
          <a:p>
            <a:r>
              <a:rPr lang="en-US" sz="2000" dirty="0" smtClean="0"/>
              <a:t>This </a:t>
            </a:r>
            <a:r>
              <a:rPr lang="en-US" sz="2000" dirty="0"/>
              <a:t>would bring all readings from the same sensor together in the reducer. However</a:t>
            </a:r>
            <a:r>
              <a:rPr lang="en-US" sz="2000" dirty="0" smtClean="0"/>
              <a:t>, since </a:t>
            </a:r>
            <a:r>
              <a:rPr lang="en-US" sz="2000" dirty="0"/>
              <a:t>MapReduce makes no guarantees about the ordering of values associated with </a:t>
            </a:r>
            <a:r>
              <a:rPr lang="en-US" sz="2000" dirty="0" smtClean="0"/>
              <a:t>the same </a:t>
            </a:r>
            <a:r>
              <a:rPr lang="en-US" sz="2000" dirty="0"/>
              <a:t>key, the sensor readings will not likely be in temporal </a:t>
            </a:r>
            <a:r>
              <a:rPr lang="en-US" sz="2000" dirty="0" smtClean="0"/>
              <a:t>order</a:t>
            </a:r>
          </a:p>
          <a:p>
            <a:endParaRPr lang="en-US" sz="2000" dirty="0"/>
          </a:p>
          <a:p>
            <a:r>
              <a:rPr lang="en-US" sz="2000" dirty="0" smtClean="0"/>
              <a:t>How we can solve this problem ? Sort within Reducer ?</a:t>
            </a:r>
          </a:p>
          <a:p>
            <a:r>
              <a:rPr lang="en-US" sz="2000" dirty="0"/>
              <a:t>What if we are </a:t>
            </a:r>
            <a:r>
              <a:rPr lang="en-US" sz="2000" dirty="0" smtClean="0"/>
              <a:t>working with </a:t>
            </a:r>
            <a:r>
              <a:rPr lang="en-US" sz="2000" dirty="0"/>
              <a:t>a high frequency sensor or sensor readings over a long period of time? What if </a:t>
            </a:r>
            <a:r>
              <a:rPr lang="en-US" sz="2000" dirty="0" smtClean="0"/>
              <a:t>the sensor </a:t>
            </a:r>
            <a:r>
              <a:rPr lang="en-US" sz="2000" dirty="0"/>
              <a:t>readings themselves are large complex objects?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6900" y="231775"/>
            <a:ext cx="7023100" cy="863600"/>
          </a:xfrm>
        </p:spPr>
        <p:txBody>
          <a:bodyPr/>
          <a:lstStyle/>
          <a:p>
            <a:r>
              <a:rPr lang="en-US" dirty="0" smtClean="0"/>
              <a:t>Hadoop Secondary Sort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33400" y="1066800"/>
            <a:ext cx="8410575" cy="5011737"/>
          </a:xfrm>
          <a:prstGeom prst="rect">
            <a:avLst/>
          </a:prstGeom>
        </p:spPr>
        <p:txBody>
          <a:bodyPr/>
          <a:lstStyle>
            <a:lvl1pPr marL="228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–"/>
              <a:defRPr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»"/>
              <a:defRPr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600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2438400"/>
            <a:ext cx="2428875" cy="438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50488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219200"/>
            <a:ext cx="8410575" cy="4859337"/>
          </a:xfrm>
        </p:spPr>
        <p:txBody>
          <a:bodyPr/>
          <a:lstStyle/>
          <a:p>
            <a:pPr algn="just"/>
            <a:r>
              <a:rPr lang="en-US" sz="2000" dirty="0"/>
              <a:t>This is a common problem, since in many applications we wish to </a:t>
            </a:r>
            <a:r>
              <a:rPr lang="en-US" sz="2000" dirty="0" smtClean="0"/>
              <a:t>first group together </a:t>
            </a:r>
            <a:r>
              <a:rPr lang="en-US" sz="2000" dirty="0"/>
              <a:t>data one way (e.g., by sensor id), and then sort within the groupings </a:t>
            </a:r>
            <a:r>
              <a:rPr lang="en-US" sz="2000" dirty="0" smtClean="0"/>
              <a:t>another way </a:t>
            </a:r>
            <a:r>
              <a:rPr lang="en-US" sz="2000" dirty="0"/>
              <a:t>(e.g., by time).</a:t>
            </a:r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  <a:p>
            <a:pPr algn="just"/>
            <a:r>
              <a:rPr lang="en-US" sz="2000" dirty="0"/>
              <a:t>there is a general purpose solution, which we call </a:t>
            </a:r>
            <a:r>
              <a:rPr lang="en-US" sz="2000" dirty="0" smtClean="0"/>
              <a:t>the “value-to-key </a:t>
            </a:r>
            <a:r>
              <a:rPr lang="en-US" sz="2000" dirty="0"/>
              <a:t>conversion" design pattern. The basic idea is to move part of the </a:t>
            </a:r>
            <a:r>
              <a:rPr lang="en-US" sz="2000" dirty="0" smtClean="0"/>
              <a:t>value into </a:t>
            </a:r>
            <a:r>
              <a:rPr lang="en-US" sz="2000" dirty="0"/>
              <a:t>the intermediate key to form a composite key, and let the MapReduce </a:t>
            </a:r>
            <a:r>
              <a:rPr lang="en-US" sz="2000" dirty="0" smtClean="0"/>
              <a:t>execution framework </a:t>
            </a:r>
            <a:r>
              <a:rPr lang="en-US" sz="2000" dirty="0"/>
              <a:t>handle the </a:t>
            </a:r>
            <a:r>
              <a:rPr lang="en-US" sz="2000" dirty="0" smtClean="0"/>
              <a:t>sorting</a:t>
            </a:r>
          </a:p>
          <a:p>
            <a:endParaRPr lang="en-US" sz="2000" dirty="0"/>
          </a:p>
          <a:p>
            <a:endParaRPr lang="en-US" sz="2000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6900" y="231775"/>
            <a:ext cx="7023100" cy="863600"/>
          </a:xfrm>
        </p:spPr>
        <p:txBody>
          <a:bodyPr/>
          <a:lstStyle/>
          <a:p>
            <a:r>
              <a:rPr lang="en-US" dirty="0" smtClean="0"/>
              <a:t>Hadoop Secondary Sort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33400" y="1066800"/>
            <a:ext cx="8410575" cy="5011737"/>
          </a:xfrm>
          <a:prstGeom prst="rect">
            <a:avLst/>
          </a:prstGeom>
        </p:spPr>
        <p:txBody>
          <a:bodyPr/>
          <a:lstStyle>
            <a:lvl1pPr marL="228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–"/>
              <a:defRPr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»"/>
              <a:defRPr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6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4571" y="4114800"/>
            <a:ext cx="227647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30615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219200"/>
            <a:ext cx="8410575" cy="4859337"/>
          </a:xfrm>
        </p:spPr>
        <p:txBody>
          <a:bodyPr/>
          <a:lstStyle/>
          <a:p>
            <a:r>
              <a:rPr lang="en-US" sz="2000" dirty="0"/>
              <a:t>We must dene the intermediate </a:t>
            </a:r>
            <a:r>
              <a:rPr lang="en-US" sz="2000" dirty="0" smtClean="0"/>
              <a:t>key sort </a:t>
            </a:r>
            <a:r>
              <a:rPr lang="en-US" sz="2000" dirty="0"/>
              <a:t>order to </a:t>
            </a:r>
            <a:r>
              <a:rPr lang="en-US" sz="2000" dirty="0" smtClean="0"/>
              <a:t>first </a:t>
            </a:r>
            <a:r>
              <a:rPr lang="en-US" sz="2000" dirty="0"/>
              <a:t>sort by the sensor id (the left element in the pair) and then by </a:t>
            </a:r>
            <a:r>
              <a:rPr lang="en-US" sz="2000" dirty="0" smtClean="0"/>
              <a:t>the timestamp </a:t>
            </a:r>
            <a:r>
              <a:rPr lang="en-US" sz="2000" dirty="0"/>
              <a:t>(the right element in the pair)</a:t>
            </a:r>
          </a:p>
          <a:p>
            <a:r>
              <a:rPr lang="en-US" sz="2000" dirty="0"/>
              <a:t>We must also implement a custom </a:t>
            </a:r>
            <a:r>
              <a:rPr lang="en-US" sz="2000" dirty="0" smtClean="0"/>
              <a:t>partitioner so </a:t>
            </a:r>
            <a:r>
              <a:rPr lang="en-US" sz="2000" dirty="0"/>
              <a:t>that all pairs associated with the same sensor are </a:t>
            </a:r>
            <a:r>
              <a:rPr lang="en-US" sz="2000" dirty="0" smtClean="0"/>
              <a:t>shuffled to </a:t>
            </a:r>
            <a:r>
              <a:rPr lang="en-US" sz="2000" dirty="0"/>
              <a:t>the same reducer</a:t>
            </a:r>
          </a:p>
          <a:p>
            <a:endParaRPr lang="en-US" sz="2000" dirty="0" smtClean="0"/>
          </a:p>
          <a:p>
            <a:endParaRPr lang="en-US" sz="2000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6900" y="231775"/>
            <a:ext cx="7023100" cy="863600"/>
          </a:xfrm>
        </p:spPr>
        <p:txBody>
          <a:bodyPr/>
          <a:lstStyle/>
          <a:p>
            <a:r>
              <a:rPr lang="en-US" dirty="0" smtClean="0"/>
              <a:t>Hadoop Secondary Sort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33400" y="1066800"/>
            <a:ext cx="8410575" cy="5011737"/>
          </a:xfrm>
          <a:prstGeom prst="rect">
            <a:avLst/>
          </a:prstGeom>
        </p:spPr>
        <p:txBody>
          <a:bodyPr/>
          <a:lstStyle>
            <a:lvl1pPr marL="228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–"/>
              <a:defRPr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»"/>
              <a:defRPr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6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3463811"/>
            <a:ext cx="3333750" cy="1019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55822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6900" y="231775"/>
            <a:ext cx="7023100" cy="863600"/>
          </a:xfrm>
        </p:spPr>
        <p:txBody>
          <a:bodyPr/>
          <a:lstStyle/>
          <a:p>
            <a:r>
              <a:rPr lang="en-US" dirty="0" smtClean="0"/>
              <a:t>Hadoop Secondary Sort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33400" y="1066800"/>
            <a:ext cx="8410575" cy="5011737"/>
          </a:xfrm>
          <a:prstGeom prst="rect">
            <a:avLst/>
          </a:prstGeom>
        </p:spPr>
        <p:txBody>
          <a:bodyPr/>
          <a:lstStyle>
            <a:lvl1pPr marL="228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–"/>
              <a:defRPr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»"/>
              <a:defRPr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6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063" y="1909763"/>
            <a:ext cx="7381875" cy="303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83495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219200"/>
            <a:ext cx="8410575" cy="4859337"/>
          </a:xfrm>
        </p:spPr>
        <p:txBody>
          <a:bodyPr>
            <a:normAutofit lnSpcReduction="10000"/>
          </a:bodyPr>
          <a:lstStyle/>
          <a:p>
            <a:pPr algn="just"/>
            <a:r>
              <a:rPr lang="en-US" sz="2000" dirty="0"/>
              <a:t> </a:t>
            </a:r>
            <a:r>
              <a:rPr lang="en-US" sz="2000" dirty="0" smtClean="0"/>
              <a:t>Is </a:t>
            </a:r>
            <a:r>
              <a:rPr lang="en-US" sz="2000" dirty="0"/>
              <a:t>a flat file consisting of binary key/value pairs. It is extensively used in </a:t>
            </a:r>
            <a:r>
              <a:rPr lang="en-US" sz="2000" dirty="0">
                <a:hlinkClick r:id="rId2"/>
              </a:rPr>
              <a:t>MapReduce</a:t>
            </a:r>
            <a:r>
              <a:rPr lang="en-US" sz="2000" dirty="0"/>
              <a:t> as input/output formats. It is also worth noting that, internally, the temporary outputs of maps are stored using SequenceFile.</a:t>
            </a:r>
          </a:p>
          <a:p>
            <a:pPr algn="just"/>
            <a:r>
              <a:rPr lang="en-US" sz="2000" dirty="0"/>
              <a:t>The SequenceFile provides a Writer, Reader and Sorter classes for writing, reading and sorting respectively</a:t>
            </a:r>
            <a:r>
              <a:rPr lang="en-US" sz="2000" dirty="0" smtClean="0"/>
              <a:t>.</a:t>
            </a:r>
          </a:p>
          <a:p>
            <a:pPr algn="just"/>
            <a:r>
              <a:rPr lang="en-US" sz="2000" dirty="0" smtClean="0"/>
              <a:t>Good fit for combining small files into one sequence </a:t>
            </a:r>
            <a:r>
              <a:rPr lang="en-US" sz="2000" dirty="0" err="1" smtClean="0"/>
              <a:t>file..Like</a:t>
            </a:r>
            <a:r>
              <a:rPr lang="en-US" sz="2000" dirty="0" smtClean="0"/>
              <a:t> key as the </a:t>
            </a:r>
            <a:r>
              <a:rPr lang="en-US" sz="2000" dirty="0" err="1" smtClean="0"/>
              <a:t>fileName</a:t>
            </a:r>
            <a:r>
              <a:rPr lang="en-US" sz="2000" dirty="0" smtClean="0"/>
              <a:t> and value as file data.</a:t>
            </a:r>
          </a:p>
          <a:p>
            <a:endParaRPr lang="en-US" sz="2000" dirty="0"/>
          </a:p>
          <a:p>
            <a:pPr marL="0" indent="0">
              <a:buNone/>
            </a:pPr>
            <a:r>
              <a:rPr lang="en-US" sz="2000" dirty="0"/>
              <a:t>There are 3 different SequenceFile formats:</a:t>
            </a:r>
          </a:p>
          <a:p>
            <a:r>
              <a:rPr lang="en-US" sz="2000" dirty="0"/>
              <a:t>Uncompressed key/value records.</a:t>
            </a:r>
          </a:p>
          <a:p>
            <a:r>
              <a:rPr lang="en-US" sz="2000" dirty="0"/>
              <a:t>Record compressed key/value records - only 'values' are compressed here.</a:t>
            </a:r>
          </a:p>
          <a:p>
            <a:r>
              <a:rPr lang="en-US" sz="2000" dirty="0"/>
              <a:t>Block compressed key/value records - both keys and values are collected in 'blocks' separately and compressed.</a:t>
            </a:r>
          </a:p>
          <a:p>
            <a:endParaRPr lang="en-US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6900" y="231775"/>
            <a:ext cx="7023100" cy="863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Hadoop Serialization Format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33400" y="1066800"/>
            <a:ext cx="8410575" cy="5011737"/>
          </a:xfrm>
          <a:prstGeom prst="rect">
            <a:avLst/>
          </a:prstGeom>
        </p:spPr>
        <p:txBody>
          <a:bodyPr/>
          <a:lstStyle>
            <a:lvl1pPr marL="228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–"/>
              <a:defRPr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»"/>
              <a:defRPr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594623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6900" y="231775"/>
            <a:ext cx="7023100" cy="863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Hadoop SequenceFileFormat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33400" y="1066800"/>
            <a:ext cx="8410575" cy="5011737"/>
          </a:xfrm>
          <a:prstGeom prst="rect">
            <a:avLst/>
          </a:prstGeom>
        </p:spPr>
        <p:txBody>
          <a:bodyPr/>
          <a:lstStyle>
            <a:lvl1pPr marL="228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–"/>
              <a:defRPr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»"/>
              <a:defRPr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6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838200"/>
            <a:ext cx="5486400" cy="25028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371" y="3572669"/>
            <a:ext cx="6438900" cy="25058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04347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219200"/>
            <a:ext cx="8410575" cy="4859337"/>
          </a:xfrm>
        </p:spPr>
        <p:txBody>
          <a:bodyPr/>
          <a:lstStyle/>
          <a:p>
            <a:pPr algn="just"/>
            <a:r>
              <a:rPr lang="en-US" sz="2000" dirty="0"/>
              <a:t>SequenceFiles are useful in that they solve two problems that make using </a:t>
            </a:r>
            <a:r>
              <a:rPr lang="en-US" sz="2000" dirty="0" smtClean="0"/>
              <a:t>MapReduce challenging</a:t>
            </a:r>
            <a:r>
              <a:rPr lang="en-US" sz="2000" dirty="0"/>
              <a:t>; they’re natively splittable, and they also have built-in support for compression</a:t>
            </a:r>
            <a:r>
              <a:rPr lang="en-US" sz="2000" dirty="0" smtClean="0"/>
              <a:t>, which </a:t>
            </a:r>
            <a:r>
              <a:rPr lang="en-US" sz="2000" dirty="0"/>
              <a:t>makes it transparent to the user. The thorn in the side of SequenceFiles </a:t>
            </a:r>
            <a:r>
              <a:rPr lang="en-US" sz="2000" dirty="0" smtClean="0"/>
              <a:t>is their </a:t>
            </a:r>
            <a:r>
              <a:rPr lang="en-US" sz="2000" dirty="0"/>
              <a:t>lack of support outside of Java, which limits what other tools you can use with them</a:t>
            </a:r>
            <a:r>
              <a:rPr lang="en-US" sz="2000" dirty="0" smtClean="0"/>
              <a:t>. If </a:t>
            </a:r>
            <a:r>
              <a:rPr lang="en-US" sz="2000" dirty="0"/>
              <a:t>your data mostly stays in HDFS, however, and is processed with MapReduce (or Hive</a:t>
            </a:r>
            <a:r>
              <a:rPr lang="en-US" sz="2000" dirty="0" smtClean="0"/>
              <a:t>/ Pig</a:t>
            </a:r>
            <a:r>
              <a:rPr lang="en-US" sz="2000" dirty="0"/>
              <a:t>), SequenceFiles may be what you need</a:t>
            </a:r>
            <a:r>
              <a:rPr lang="en-US" sz="2000" dirty="0" smtClean="0"/>
              <a:t>.</a:t>
            </a:r>
          </a:p>
          <a:p>
            <a:pPr algn="just"/>
            <a:endParaRPr lang="en-US" sz="2000" dirty="0"/>
          </a:p>
          <a:p>
            <a:pPr marL="0" indent="0" algn="just">
              <a:buNone/>
            </a:pPr>
            <a:r>
              <a:rPr lang="en-US" sz="2000" dirty="0" smtClean="0"/>
              <a:t>We will see the Compression in a while !</a:t>
            </a:r>
            <a:endParaRPr lang="en-US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6900" y="231775"/>
            <a:ext cx="7023100" cy="863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Hadoop Serialization Format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33400" y="1066800"/>
            <a:ext cx="8410575" cy="5011737"/>
          </a:xfrm>
          <a:prstGeom prst="rect">
            <a:avLst/>
          </a:prstGeom>
        </p:spPr>
        <p:txBody>
          <a:bodyPr/>
          <a:lstStyle>
            <a:lvl1pPr marL="228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–"/>
              <a:defRPr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»"/>
              <a:defRPr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052910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6900" y="231775"/>
            <a:ext cx="7023100" cy="863600"/>
          </a:xfrm>
        </p:spPr>
        <p:txBody>
          <a:bodyPr/>
          <a:lstStyle/>
          <a:p>
            <a:r>
              <a:rPr lang="en-US" dirty="0" smtClean="0"/>
              <a:t>Hadoop Compression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33400" y="1066800"/>
            <a:ext cx="8410575" cy="5011737"/>
          </a:xfrm>
          <a:prstGeom prst="rect">
            <a:avLst/>
          </a:prstGeom>
        </p:spPr>
        <p:txBody>
          <a:bodyPr/>
          <a:lstStyle>
            <a:lvl1pPr marL="228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–"/>
              <a:defRPr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»"/>
              <a:defRPr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60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538" y="1114425"/>
            <a:ext cx="7400925" cy="4629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73971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6900" y="231775"/>
            <a:ext cx="7023100" cy="863600"/>
          </a:xfrm>
        </p:spPr>
        <p:txBody>
          <a:bodyPr/>
          <a:lstStyle/>
          <a:p>
            <a:r>
              <a:rPr lang="en-US" dirty="0" smtClean="0"/>
              <a:t>Hadoop Compression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33400" y="1066800"/>
            <a:ext cx="8410575" cy="5011737"/>
          </a:xfrm>
          <a:prstGeom prst="rect">
            <a:avLst/>
          </a:prstGeom>
        </p:spPr>
        <p:txBody>
          <a:bodyPr/>
          <a:lstStyle>
            <a:lvl1pPr marL="228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–"/>
              <a:defRPr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»"/>
              <a:defRPr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600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151" y="1524000"/>
            <a:ext cx="8184449" cy="311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43031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6900" y="231775"/>
            <a:ext cx="7023100" cy="863600"/>
          </a:xfrm>
        </p:spPr>
        <p:txBody>
          <a:bodyPr/>
          <a:lstStyle/>
          <a:p>
            <a:r>
              <a:rPr lang="en-US" dirty="0" smtClean="0"/>
              <a:t>Hadoop Compression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33400" y="1066800"/>
            <a:ext cx="8410575" cy="5011737"/>
          </a:xfrm>
          <a:prstGeom prst="rect">
            <a:avLst/>
          </a:prstGeom>
        </p:spPr>
        <p:txBody>
          <a:bodyPr/>
          <a:lstStyle>
            <a:lvl1pPr marL="228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–"/>
              <a:defRPr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»"/>
              <a:defRPr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600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862125"/>
            <a:ext cx="5334000" cy="231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7101" y="3048000"/>
            <a:ext cx="6210300" cy="3124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97846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219200"/>
            <a:ext cx="8410575" cy="5011737"/>
          </a:xfrm>
        </p:spPr>
        <p:txBody>
          <a:bodyPr/>
          <a:lstStyle/>
          <a:p>
            <a:r>
              <a:rPr lang="en-US" sz="2400" dirty="0" smtClean="0"/>
              <a:t>How we assign work units to threads ?</a:t>
            </a:r>
          </a:p>
          <a:p>
            <a:r>
              <a:rPr lang="en-US" sz="2400" dirty="0" smtClean="0"/>
              <a:t>What if there are more work units than threads ?</a:t>
            </a:r>
          </a:p>
          <a:p>
            <a:r>
              <a:rPr lang="en-US" sz="2400" dirty="0" smtClean="0"/>
              <a:t>How do we aggregate the result at the end ?</a:t>
            </a:r>
          </a:p>
          <a:p>
            <a:r>
              <a:rPr lang="en-US" sz="2400" dirty="0" smtClean="0"/>
              <a:t>How do we know all workers are finished ?</a:t>
            </a:r>
          </a:p>
          <a:p>
            <a:r>
              <a:rPr lang="en-US" sz="2400" dirty="0" smtClean="0"/>
              <a:t>What if work can not divided into separate task ?</a:t>
            </a:r>
          </a:p>
          <a:p>
            <a:endParaRPr lang="en-US" sz="2400" dirty="0"/>
          </a:p>
          <a:p>
            <a:endParaRPr lang="en-US" sz="2400" dirty="0" smtClean="0"/>
          </a:p>
          <a:p>
            <a:pPr marL="0" indent="0">
              <a:buNone/>
            </a:pPr>
            <a:r>
              <a:rPr lang="en-US" sz="2400" dirty="0" smtClean="0"/>
              <a:t>What is the common theme all these problems ?</a:t>
            </a:r>
            <a:endParaRPr lang="en-US" sz="2400" dirty="0"/>
          </a:p>
          <a:p>
            <a:pPr marL="0" indent="0">
              <a:buNone/>
            </a:pPr>
            <a:r>
              <a:rPr lang="en-US" sz="2400" dirty="0" smtClean="0"/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Parallelization </a:t>
            </a:r>
            <a:r>
              <a:rPr lang="en-US" dirty="0" smtClean="0"/>
              <a:t>pitfall</a:t>
            </a:r>
            <a:r>
              <a:rPr lang="en-US" dirty="0"/>
              <a:t/>
            </a:r>
            <a:br>
              <a:rPr lang="en-US" dirty="0"/>
            </a:br>
            <a:endParaRPr lang="en-US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4449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6900" y="231775"/>
            <a:ext cx="7023100" cy="863600"/>
          </a:xfrm>
        </p:spPr>
        <p:txBody>
          <a:bodyPr/>
          <a:lstStyle/>
          <a:p>
            <a:r>
              <a:rPr lang="en-US" dirty="0" smtClean="0"/>
              <a:t>Hadoop Compression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33400" y="1066800"/>
            <a:ext cx="8410575" cy="5011737"/>
          </a:xfrm>
          <a:prstGeom prst="rect">
            <a:avLst/>
          </a:prstGeom>
        </p:spPr>
        <p:txBody>
          <a:bodyPr/>
          <a:lstStyle>
            <a:lvl1pPr marL="228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–"/>
              <a:defRPr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»"/>
              <a:defRPr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600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601" y="971550"/>
            <a:ext cx="4953000" cy="245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3572668"/>
            <a:ext cx="6438900" cy="1924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39200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219200"/>
            <a:ext cx="8410575" cy="5011737"/>
          </a:xfrm>
        </p:spPr>
        <p:txBody>
          <a:bodyPr/>
          <a:lstStyle/>
          <a:p>
            <a:r>
              <a:rPr lang="en-US" sz="2400" dirty="0" smtClean="0">
                <a:latin typeface="Arial" pitchFamily="34" charset="0"/>
                <a:cs typeface="Arial" pitchFamily="34" charset="0"/>
              </a:rPr>
              <a:t>Why</a:t>
            </a:r>
            <a:r>
              <a:rPr lang="en-US" sz="240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Hadoop</a:t>
            </a:r>
          </a:p>
          <a:p>
            <a:r>
              <a:rPr lang="en-US" sz="2400" dirty="0">
                <a:latin typeface="Arial" pitchFamily="34" charset="0"/>
                <a:cs typeface="Arial" pitchFamily="34" charset="0"/>
              </a:rPr>
              <a:t>Hadoop Basic 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Concept</a:t>
            </a:r>
          </a:p>
          <a:p>
            <a:r>
              <a:rPr lang="en-US" sz="2400" dirty="0">
                <a:latin typeface="Arial" pitchFamily="34" charset="0"/>
                <a:cs typeface="Arial" pitchFamily="34" charset="0"/>
              </a:rPr>
              <a:t>Map Reduce Programming Paradigm</a:t>
            </a:r>
          </a:p>
          <a:p>
            <a:r>
              <a:rPr lang="en-US" sz="2400" dirty="0">
                <a:latin typeface="Arial" pitchFamily="34" charset="0"/>
                <a:cs typeface="Arial" pitchFamily="34" charset="0"/>
              </a:rPr>
              <a:t>Hadoop Deep Dive</a:t>
            </a:r>
          </a:p>
          <a:p>
            <a:r>
              <a:rPr lang="en-US" sz="2400" dirty="0">
                <a:latin typeface="Arial" pitchFamily="34" charset="0"/>
                <a:cs typeface="Arial" pitchFamily="34" charset="0"/>
              </a:rPr>
              <a:t>Map Reduce Deep Dive</a:t>
            </a:r>
          </a:p>
          <a:p>
            <a:r>
              <a:rPr lang="en-US" sz="2400" dirty="0">
                <a:latin typeface="Arial" pitchFamily="34" charset="0"/>
                <a:cs typeface="Arial" pitchFamily="34" charset="0"/>
              </a:rPr>
              <a:t>Setting up Hadoop Cluster</a:t>
            </a:r>
          </a:p>
          <a:p>
            <a:r>
              <a:rPr lang="en-US" sz="2400" dirty="0">
                <a:latin typeface="Arial" pitchFamily="34" charset="0"/>
                <a:cs typeface="Arial" pitchFamily="34" charset="0"/>
              </a:rPr>
              <a:t>Hadoop Hands on</a:t>
            </a:r>
          </a:p>
          <a:p>
            <a:r>
              <a:rPr lang="en-US" sz="2400" dirty="0">
                <a:latin typeface="Arial" pitchFamily="34" charset="0"/>
                <a:cs typeface="Arial" pitchFamily="34" charset="0"/>
              </a:rPr>
              <a:t>Hadoop Advanced Programming</a:t>
            </a:r>
          </a:p>
          <a:p>
            <a:r>
              <a:rPr lang="en-US" sz="24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Hadoop Eco System</a:t>
            </a:r>
          </a:p>
          <a:p>
            <a:r>
              <a:rPr lang="en-US" sz="2400" dirty="0">
                <a:latin typeface="Arial" pitchFamily="34" charset="0"/>
                <a:cs typeface="Arial" pitchFamily="34" charset="0"/>
              </a:rPr>
              <a:t>Beyond Hadoop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Agenda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6903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6900" y="231775"/>
            <a:ext cx="7023100" cy="863600"/>
          </a:xfrm>
        </p:spPr>
        <p:txBody>
          <a:bodyPr/>
          <a:lstStyle/>
          <a:p>
            <a:r>
              <a:rPr lang="en-US" dirty="0" smtClean="0"/>
              <a:t>Hadoop Eco System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33400" y="1066800"/>
            <a:ext cx="8410575" cy="5011737"/>
          </a:xfrm>
          <a:prstGeom prst="rect">
            <a:avLst/>
          </a:prstGeom>
        </p:spPr>
        <p:txBody>
          <a:bodyPr/>
          <a:lstStyle>
            <a:lvl1pPr marL="228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–"/>
              <a:defRPr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»"/>
              <a:defRPr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600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613" y="1000125"/>
            <a:ext cx="6962775" cy="4857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76563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6900" y="231775"/>
            <a:ext cx="7023100" cy="863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Hadoop Data Loader : Flume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33400" y="1066800"/>
            <a:ext cx="8410575" cy="5011737"/>
          </a:xfrm>
          <a:prstGeom prst="rect">
            <a:avLst/>
          </a:prstGeom>
        </p:spPr>
        <p:txBody>
          <a:bodyPr/>
          <a:lstStyle>
            <a:lvl1pPr marL="228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–"/>
              <a:defRPr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»"/>
              <a:defRPr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600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913" y="1038225"/>
            <a:ext cx="7496175" cy="4781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78380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6900" y="231775"/>
            <a:ext cx="7023100" cy="863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Hadoop Data Loader : Sqoop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33400" y="1066800"/>
            <a:ext cx="8410575" cy="5011737"/>
          </a:xfrm>
          <a:prstGeom prst="rect">
            <a:avLst/>
          </a:prstGeom>
        </p:spPr>
        <p:txBody>
          <a:bodyPr/>
          <a:lstStyle>
            <a:lvl1pPr marL="228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–"/>
              <a:defRPr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»"/>
              <a:defRPr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600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4963" y="1681163"/>
            <a:ext cx="5934075" cy="3495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56753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6900" y="231775"/>
            <a:ext cx="7023100" cy="863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Hadoop Data Loader : Use Cases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33400" y="1066800"/>
            <a:ext cx="8410575" cy="5011737"/>
          </a:xfrm>
          <a:prstGeom prst="rect">
            <a:avLst/>
          </a:prstGeom>
        </p:spPr>
        <p:txBody>
          <a:bodyPr/>
          <a:lstStyle>
            <a:lvl1pPr marL="228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–"/>
              <a:defRPr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»"/>
              <a:defRPr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600" dirty="0"/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1019175"/>
            <a:ext cx="6122502" cy="439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54519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6900" y="231775"/>
            <a:ext cx="7023100" cy="863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Hadoop Data Loader at ELT: Use Cases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33400" y="1066800"/>
            <a:ext cx="8410575" cy="5011737"/>
          </a:xfrm>
          <a:prstGeom prst="rect">
            <a:avLst/>
          </a:prstGeom>
        </p:spPr>
        <p:txBody>
          <a:bodyPr/>
          <a:lstStyle>
            <a:lvl1pPr marL="228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–"/>
              <a:defRPr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»"/>
              <a:defRPr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600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300" y="1266825"/>
            <a:ext cx="7391400" cy="4324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0282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6900" y="231774"/>
            <a:ext cx="7480300" cy="106362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Hadoop High Level Language: Hive &amp; </a:t>
            </a:r>
            <a:r>
              <a:rPr lang="en-US" dirty="0" smtClean="0"/>
              <a:t>Pig Motivation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33400" y="1066800"/>
            <a:ext cx="8410575" cy="5011737"/>
          </a:xfrm>
          <a:prstGeom prst="rect">
            <a:avLst/>
          </a:prstGeom>
        </p:spPr>
        <p:txBody>
          <a:bodyPr/>
          <a:lstStyle>
            <a:lvl1pPr marL="228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–"/>
              <a:defRPr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»"/>
              <a:defRPr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600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364" y="1785937"/>
            <a:ext cx="7878036" cy="4005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50529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6900" y="231775"/>
            <a:ext cx="7556500" cy="863600"/>
          </a:xfrm>
        </p:spPr>
        <p:txBody>
          <a:bodyPr>
            <a:normAutofit fontScale="90000"/>
          </a:bodyPr>
          <a:lstStyle/>
          <a:p>
            <a:r>
              <a:rPr lang="en-US" dirty="0"/>
              <a:t>Hadoop High Level Language: Hive &amp; Pig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33400" y="1066800"/>
            <a:ext cx="8410575" cy="5011737"/>
          </a:xfrm>
          <a:prstGeom prst="rect">
            <a:avLst/>
          </a:prstGeom>
        </p:spPr>
        <p:txBody>
          <a:bodyPr/>
          <a:lstStyle>
            <a:lvl1pPr marL="228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–"/>
              <a:defRPr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»"/>
              <a:defRPr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600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763" y="1371600"/>
            <a:ext cx="7610475" cy="2752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27690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6900" y="231775"/>
            <a:ext cx="7556500" cy="863600"/>
          </a:xfrm>
        </p:spPr>
        <p:txBody>
          <a:bodyPr>
            <a:normAutofit fontScale="90000"/>
          </a:bodyPr>
          <a:lstStyle/>
          <a:p>
            <a:r>
              <a:rPr lang="en-US" dirty="0"/>
              <a:t>Hadoop High Level Language: Hive &amp; Pig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33400" y="1066800"/>
            <a:ext cx="8410575" cy="5011737"/>
          </a:xfrm>
          <a:prstGeom prst="rect">
            <a:avLst/>
          </a:prstGeom>
        </p:spPr>
        <p:txBody>
          <a:bodyPr/>
          <a:lstStyle>
            <a:lvl1pPr marL="228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–"/>
              <a:defRPr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»"/>
              <a:defRPr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600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025" y="1547813"/>
            <a:ext cx="7981950" cy="3762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28767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219200"/>
            <a:ext cx="8410575" cy="5011737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 smtClean="0"/>
              <a:t>Communication Problem !!</a:t>
            </a:r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r>
              <a:rPr lang="en-US" sz="2400" dirty="0" smtClean="0"/>
              <a:t>At some point each of these threads needs to communicate with each other or access a shared system.</a:t>
            </a:r>
          </a:p>
          <a:p>
            <a:endParaRPr lang="en-US" sz="2400" dirty="0"/>
          </a:p>
          <a:p>
            <a:pPr marL="0" indent="0">
              <a:buNone/>
            </a:pPr>
            <a:r>
              <a:rPr lang="en-US" sz="2400" dirty="0" smtClean="0"/>
              <a:t>Any memory accessed by multiple thread needs to have associated synchronization system</a:t>
            </a:r>
            <a:endParaRPr lang="en-US" sz="2400" dirty="0"/>
          </a:p>
          <a:p>
            <a:pPr marL="0" indent="0">
              <a:buNone/>
            </a:pPr>
            <a:r>
              <a:rPr lang="en-US" sz="2400" dirty="0" smtClean="0"/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Parallelization </a:t>
            </a:r>
            <a:r>
              <a:rPr lang="en-US" dirty="0" smtClean="0"/>
              <a:t>pitfall</a:t>
            </a:r>
            <a:r>
              <a:rPr lang="en-US" dirty="0"/>
              <a:t/>
            </a:r>
            <a:br>
              <a:rPr lang="en-US" dirty="0"/>
            </a:br>
            <a:endParaRPr lang="en-US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9178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6900" y="231775"/>
            <a:ext cx="7556500" cy="863600"/>
          </a:xfrm>
        </p:spPr>
        <p:txBody>
          <a:bodyPr>
            <a:normAutofit fontScale="90000"/>
          </a:bodyPr>
          <a:lstStyle/>
          <a:p>
            <a:r>
              <a:rPr lang="en-US" dirty="0"/>
              <a:t>Hadoop </a:t>
            </a:r>
            <a:r>
              <a:rPr lang="en-US" dirty="0" smtClean="0"/>
              <a:t>Columnar Database : HBase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33400" y="1066800"/>
            <a:ext cx="8410575" cy="5011737"/>
          </a:xfrm>
          <a:prstGeom prst="rect">
            <a:avLst/>
          </a:prstGeom>
        </p:spPr>
        <p:txBody>
          <a:bodyPr/>
          <a:lstStyle>
            <a:lvl1pPr marL="228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–"/>
              <a:defRPr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»"/>
              <a:defRPr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600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725" y="1247775"/>
            <a:ext cx="7762875" cy="4695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95364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6900" y="231775"/>
            <a:ext cx="7556500" cy="863600"/>
          </a:xfrm>
        </p:spPr>
        <p:txBody>
          <a:bodyPr>
            <a:normAutofit fontScale="90000"/>
          </a:bodyPr>
          <a:lstStyle/>
          <a:p>
            <a:r>
              <a:rPr lang="en-US" dirty="0"/>
              <a:t>Hadoop </a:t>
            </a:r>
            <a:r>
              <a:rPr lang="en-US" dirty="0" smtClean="0"/>
              <a:t>Columnar Database : HBase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33400" y="1066800"/>
            <a:ext cx="8410575" cy="5011737"/>
          </a:xfrm>
          <a:prstGeom prst="rect">
            <a:avLst/>
          </a:prstGeom>
        </p:spPr>
        <p:txBody>
          <a:bodyPr/>
          <a:lstStyle>
            <a:lvl1pPr marL="228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–"/>
              <a:defRPr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»"/>
              <a:defRPr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600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304925"/>
            <a:ext cx="8229600" cy="4248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79984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6900" y="231775"/>
            <a:ext cx="7556500" cy="863600"/>
          </a:xfrm>
        </p:spPr>
        <p:txBody>
          <a:bodyPr>
            <a:normAutofit fontScale="90000"/>
          </a:bodyPr>
          <a:lstStyle/>
          <a:p>
            <a:r>
              <a:rPr lang="en-US" dirty="0"/>
              <a:t>Hadoop </a:t>
            </a:r>
            <a:r>
              <a:rPr lang="en-US" dirty="0" smtClean="0"/>
              <a:t>Machine Learning : Mahout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33400" y="1066800"/>
            <a:ext cx="8410575" cy="5011737"/>
          </a:xfrm>
          <a:prstGeom prst="rect">
            <a:avLst/>
          </a:prstGeom>
        </p:spPr>
        <p:txBody>
          <a:bodyPr/>
          <a:lstStyle>
            <a:lvl1pPr marL="228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–"/>
              <a:defRPr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»"/>
              <a:defRPr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600"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0725" y="1219200"/>
            <a:ext cx="2657475" cy="510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2525" y="1266825"/>
            <a:ext cx="2886075" cy="4905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39995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219200"/>
            <a:ext cx="8410575" cy="5011737"/>
          </a:xfrm>
        </p:spPr>
        <p:txBody>
          <a:bodyPr/>
          <a:lstStyle/>
          <a:p>
            <a:r>
              <a:rPr lang="en-US" sz="2400" dirty="0"/>
              <a:t>Oozie is a Java Web-Application that runs in a Java servlet-container - Tomcat and uses a database to store:</a:t>
            </a:r>
          </a:p>
          <a:p>
            <a:pPr lvl="1"/>
            <a:r>
              <a:rPr lang="en-US" sz="2000" dirty="0"/>
              <a:t>Workflow definitions</a:t>
            </a:r>
          </a:p>
          <a:p>
            <a:pPr lvl="1"/>
            <a:r>
              <a:rPr lang="en-US" sz="2000" dirty="0"/>
              <a:t>Currently running workflow instances, including instance states and variables</a:t>
            </a:r>
          </a:p>
          <a:p>
            <a:r>
              <a:rPr lang="en-US" sz="2400" dirty="0"/>
              <a:t>Oozie workflow is a collection of actions (i.e. Hadoop Map/Reduce jobs, Pig jobs) arranged in a control dependency DAG (Direct Acyclic Graph), specifying a sequence of actions execution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Hadoop Workflow : Oozie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4935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219200"/>
            <a:ext cx="8410575" cy="5011737"/>
          </a:xfrm>
        </p:spPr>
        <p:txBody>
          <a:bodyPr/>
          <a:lstStyle/>
          <a:p>
            <a:r>
              <a:rPr lang="en-US" sz="2400" dirty="0" smtClean="0">
                <a:latin typeface="Arial" pitchFamily="34" charset="0"/>
                <a:cs typeface="Arial" pitchFamily="34" charset="0"/>
              </a:rPr>
              <a:t>Why</a:t>
            </a:r>
            <a:r>
              <a:rPr lang="en-US" sz="240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Hadoop</a:t>
            </a:r>
          </a:p>
          <a:p>
            <a:r>
              <a:rPr lang="en-US" sz="2400" dirty="0">
                <a:latin typeface="Arial" pitchFamily="34" charset="0"/>
                <a:cs typeface="Arial" pitchFamily="34" charset="0"/>
              </a:rPr>
              <a:t>Hadoop Basic 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Concept</a:t>
            </a:r>
          </a:p>
          <a:p>
            <a:r>
              <a:rPr lang="en-US" sz="2400" dirty="0">
                <a:latin typeface="Arial" pitchFamily="34" charset="0"/>
                <a:cs typeface="Arial" pitchFamily="34" charset="0"/>
              </a:rPr>
              <a:t>Map Reduce Programming Paradigm</a:t>
            </a:r>
          </a:p>
          <a:p>
            <a:r>
              <a:rPr lang="en-US" sz="2400" dirty="0">
                <a:latin typeface="Arial" pitchFamily="34" charset="0"/>
                <a:cs typeface="Arial" pitchFamily="34" charset="0"/>
              </a:rPr>
              <a:t>Hadoop Deep Dive</a:t>
            </a:r>
          </a:p>
          <a:p>
            <a:r>
              <a:rPr lang="en-US" sz="2400" dirty="0">
                <a:latin typeface="Arial" pitchFamily="34" charset="0"/>
                <a:cs typeface="Arial" pitchFamily="34" charset="0"/>
              </a:rPr>
              <a:t>Map Reduce Deep Dive</a:t>
            </a:r>
          </a:p>
          <a:p>
            <a:r>
              <a:rPr lang="en-US" sz="2400" dirty="0">
                <a:latin typeface="Arial" pitchFamily="34" charset="0"/>
                <a:cs typeface="Arial" pitchFamily="34" charset="0"/>
              </a:rPr>
              <a:t>Setting up Hadoop Cluster</a:t>
            </a:r>
          </a:p>
          <a:p>
            <a:r>
              <a:rPr lang="en-US" sz="2400" dirty="0">
                <a:latin typeface="Arial" pitchFamily="34" charset="0"/>
                <a:cs typeface="Arial" pitchFamily="34" charset="0"/>
              </a:rPr>
              <a:t>Hadoop Hands on</a:t>
            </a:r>
          </a:p>
          <a:p>
            <a:r>
              <a:rPr lang="en-US" sz="2400" dirty="0">
                <a:latin typeface="Arial" pitchFamily="34" charset="0"/>
                <a:cs typeface="Arial" pitchFamily="34" charset="0"/>
              </a:rPr>
              <a:t>Hadoop Advanced Programming</a:t>
            </a:r>
          </a:p>
          <a:p>
            <a:r>
              <a:rPr lang="en-US" sz="2400" dirty="0">
                <a:latin typeface="Arial" pitchFamily="34" charset="0"/>
                <a:cs typeface="Arial" pitchFamily="34" charset="0"/>
              </a:rPr>
              <a:t>Hadoop Eco System</a:t>
            </a:r>
          </a:p>
          <a:p>
            <a:r>
              <a:rPr lang="en-US" sz="24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Beyond Hadoop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Agenda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6716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219200"/>
            <a:ext cx="8410575" cy="5011737"/>
          </a:xfrm>
        </p:spPr>
        <p:txBody>
          <a:bodyPr/>
          <a:lstStyle/>
          <a:p>
            <a:r>
              <a:rPr lang="en-US" sz="2400" dirty="0" smtClean="0"/>
              <a:t>Hadoop is high latency framework. Can not support Real Time Query. It is high throughput system.</a:t>
            </a:r>
          </a:p>
          <a:p>
            <a:endParaRPr lang="en-US" sz="2400" dirty="0"/>
          </a:p>
          <a:p>
            <a:r>
              <a:rPr lang="en-US" sz="2400" dirty="0" smtClean="0"/>
              <a:t>Need framework for performing analytics in Big FAST data.</a:t>
            </a:r>
          </a:p>
          <a:p>
            <a:endParaRPr lang="en-US" sz="2400" dirty="0"/>
          </a:p>
          <a:p>
            <a:pPr lvl="1"/>
            <a:r>
              <a:rPr lang="en-US" sz="2000" dirty="0" smtClean="0"/>
              <a:t>Storm by twitter.</a:t>
            </a:r>
          </a:p>
          <a:p>
            <a:pPr lvl="1"/>
            <a:r>
              <a:rPr lang="en-US" sz="2000" dirty="0" smtClean="0"/>
              <a:t>Kafka by linked in.</a:t>
            </a:r>
          </a:p>
          <a:p>
            <a:pPr lvl="1"/>
            <a:r>
              <a:rPr lang="en-US" sz="2000" dirty="0" smtClean="0"/>
              <a:t>Complex Event Processing Library Esper.</a:t>
            </a:r>
          </a:p>
          <a:p>
            <a:pPr lvl="1"/>
            <a:r>
              <a:rPr lang="en-US" sz="2000" dirty="0"/>
              <a:t>Impala </a:t>
            </a:r>
            <a:r>
              <a:rPr lang="en-US" sz="2000" dirty="0" smtClean="0"/>
              <a:t> : Real Time Query engine on Hadoop by Cloudera.</a:t>
            </a:r>
            <a:endParaRPr lang="en-US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Big FAST Data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5406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219200"/>
            <a:ext cx="8410575" cy="5011737"/>
          </a:xfrm>
        </p:spPr>
        <p:txBody>
          <a:bodyPr/>
          <a:lstStyle/>
          <a:p>
            <a:r>
              <a:rPr lang="en-US" sz="2400" dirty="0" smtClean="0"/>
              <a:t>Cassandra : Columnar Database</a:t>
            </a:r>
          </a:p>
          <a:p>
            <a:pPr marL="0" indent="0">
              <a:buNone/>
            </a:pPr>
            <a:endParaRPr lang="en-US" sz="2400" dirty="0" smtClean="0"/>
          </a:p>
          <a:p>
            <a:r>
              <a:rPr lang="en-US" sz="2400" dirty="0" smtClean="0"/>
              <a:t>Mongo DB , </a:t>
            </a:r>
            <a:r>
              <a:rPr lang="en-US" sz="2400" dirty="0" err="1" smtClean="0"/>
              <a:t>CouchDB</a:t>
            </a:r>
            <a:r>
              <a:rPr lang="en-US" sz="2400" dirty="0" smtClean="0"/>
              <a:t> : Document Oriented Database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 smtClean="0"/>
              <a:t>Neo4J: Graph Database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 smtClean="0"/>
              <a:t>Distributed Cache for Big Data (</a:t>
            </a:r>
            <a:r>
              <a:rPr lang="en-US" sz="2400" dirty="0" err="1" smtClean="0"/>
              <a:t>CouchBase</a:t>
            </a:r>
            <a:r>
              <a:rPr lang="en-US" sz="2400" dirty="0" smtClean="0"/>
              <a:t>)</a:t>
            </a:r>
          </a:p>
          <a:p>
            <a:endParaRPr lang="en-US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NoSQL World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4743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219200"/>
            <a:ext cx="8410575" cy="5011737"/>
          </a:xfrm>
        </p:spPr>
        <p:txBody>
          <a:bodyPr/>
          <a:lstStyle/>
          <a:p>
            <a:r>
              <a:rPr lang="en-US" sz="2400" dirty="0" smtClean="0"/>
              <a:t>SolrCloud</a:t>
            </a:r>
          </a:p>
          <a:p>
            <a:endParaRPr lang="en-US" sz="2400" dirty="0"/>
          </a:p>
          <a:p>
            <a:r>
              <a:rPr lang="en-US" sz="2400" dirty="0" smtClean="0"/>
              <a:t>ElasticSearch</a:t>
            </a:r>
            <a:endParaRPr lang="en-US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Distributed Search Engine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2071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219200"/>
            <a:ext cx="8410575" cy="5011737"/>
          </a:xfrm>
        </p:spPr>
        <p:txBody>
          <a:bodyPr/>
          <a:lstStyle/>
          <a:p>
            <a:r>
              <a:rPr lang="en-US" sz="2000" dirty="0" smtClean="0"/>
              <a:t>One of the Major bottleneck in present Hadoop architecture is JobTracker.</a:t>
            </a:r>
            <a:endParaRPr lang="en-US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Next Generation Hadoop : YARN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2150" y="2133600"/>
            <a:ext cx="5219700" cy="3705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5683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219200"/>
            <a:ext cx="8410575" cy="5011737"/>
          </a:xfrm>
        </p:spPr>
        <p:txBody>
          <a:bodyPr>
            <a:normAutofit lnSpcReduction="10000"/>
          </a:bodyPr>
          <a:lstStyle/>
          <a:p>
            <a:r>
              <a:rPr lang="en-US" sz="1800" dirty="0" smtClean="0"/>
              <a:t>References :</a:t>
            </a:r>
          </a:p>
          <a:p>
            <a:r>
              <a:rPr lang="en-US" sz="1800" dirty="0" smtClean="0"/>
              <a:t>Google Cluster Computing and Map Reduce : </a:t>
            </a:r>
            <a:r>
              <a:rPr lang="en-US" sz="1800" dirty="0">
                <a:hlinkClick r:id="rId2"/>
              </a:rPr>
              <a:t>http://code.google.com/edu/submissions/mapreduce-minilecture/listing.html</a:t>
            </a:r>
            <a:endParaRPr lang="en-US" sz="1800" dirty="0" smtClean="0"/>
          </a:p>
          <a:p>
            <a:r>
              <a:rPr lang="en-US" sz="1800" dirty="0" smtClean="0"/>
              <a:t>Cloudera University : </a:t>
            </a:r>
            <a:r>
              <a:rPr lang="en-US" sz="1800" dirty="0">
                <a:hlinkClick r:id="rId3"/>
              </a:rPr>
              <a:t>http://university.cloudera.com/</a:t>
            </a:r>
            <a:endParaRPr lang="en-US" sz="1800" dirty="0" smtClean="0"/>
          </a:p>
          <a:p>
            <a:r>
              <a:rPr lang="en-US" sz="1800" dirty="0" smtClean="0"/>
              <a:t>Book : Hadoop in Practice by Alex Holms</a:t>
            </a:r>
          </a:p>
          <a:p>
            <a:r>
              <a:rPr lang="en-US" sz="1800" dirty="0" smtClean="0"/>
              <a:t>Book : Hadoop the Definitive </a:t>
            </a:r>
            <a:r>
              <a:rPr lang="en-US" sz="1800" dirty="0"/>
              <a:t>G</a:t>
            </a:r>
            <a:r>
              <a:rPr lang="en-US" sz="1800" dirty="0" smtClean="0"/>
              <a:t>uide by Tom White</a:t>
            </a:r>
          </a:p>
          <a:p>
            <a:r>
              <a:rPr lang="en-US" sz="1800" dirty="0" smtClean="0"/>
              <a:t>Understanding Hadoop Cluster and Network</a:t>
            </a:r>
          </a:p>
          <a:p>
            <a:pPr lvl="1"/>
            <a:r>
              <a:rPr lang="en-US" sz="1800" dirty="0">
                <a:hlinkClick r:id="rId4"/>
              </a:rPr>
              <a:t>http://</a:t>
            </a:r>
            <a:r>
              <a:rPr lang="en-US" sz="1800" dirty="0" smtClean="0">
                <a:hlinkClick r:id="rId4"/>
              </a:rPr>
              <a:t>bradhedlund.s3.amazonaws.com/2011/hadoop-network-intro/Understanding_Hadoop_Clusters_and_the_Network-slides_and_text_bradhedlund_com.pdf</a:t>
            </a:r>
            <a:endParaRPr lang="en-US" sz="1800" dirty="0"/>
          </a:p>
          <a:p>
            <a:r>
              <a:rPr lang="en-US" sz="1800" dirty="0" smtClean="0"/>
              <a:t>Data-Intensive </a:t>
            </a:r>
            <a:r>
              <a:rPr lang="en-US" sz="1800" dirty="0"/>
              <a:t>Text Processing with </a:t>
            </a:r>
            <a:r>
              <a:rPr lang="en-US" sz="1800" dirty="0" smtClean="0"/>
              <a:t>MapReduce (</a:t>
            </a:r>
            <a:r>
              <a:rPr lang="en-US" sz="1800" dirty="0">
                <a:hlinkClick r:id="rId5"/>
              </a:rPr>
              <a:t>http://</a:t>
            </a:r>
            <a:r>
              <a:rPr lang="en-US" sz="1800" dirty="0" smtClean="0">
                <a:hlinkClick r:id="rId5"/>
              </a:rPr>
              <a:t>lintool.github.com/MapReduceAlgorithms/MapReduce-book-final.pdf</a:t>
            </a:r>
            <a:r>
              <a:rPr lang="en-US" sz="1800" dirty="0" smtClean="0"/>
              <a:t>)</a:t>
            </a:r>
          </a:p>
          <a:p>
            <a:pPr lvl="1"/>
            <a:r>
              <a:rPr lang="en-US" sz="1800" dirty="0" smtClean="0"/>
              <a:t>Jimmy Lin and Chris Dyer </a:t>
            </a:r>
          </a:p>
          <a:p>
            <a:r>
              <a:rPr lang="en-US" sz="1800" dirty="0"/>
              <a:t>A Storage </a:t>
            </a:r>
            <a:r>
              <a:rPr lang="en-US" sz="1800" dirty="0" smtClean="0"/>
              <a:t>Architecture </a:t>
            </a:r>
            <a:r>
              <a:rPr lang="en-US" sz="1800" dirty="0"/>
              <a:t>for Data Intensive </a:t>
            </a:r>
            <a:r>
              <a:rPr lang="en-US" sz="1800" dirty="0" smtClean="0"/>
              <a:t>Computing</a:t>
            </a:r>
          </a:p>
          <a:p>
            <a:pPr lvl="1"/>
            <a:r>
              <a:rPr lang="en-US" sz="1400" dirty="0">
                <a:hlinkClick r:id="rId6"/>
              </a:rPr>
              <a:t>http://www.cs.rice.edu/CS/Architecture/docs/phdthesis-shafer.pdf</a:t>
            </a:r>
            <a:endParaRPr lang="en-US" sz="1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Thank You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9512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219200"/>
            <a:ext cx="8410575" cy="5011737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 smtClean="0"/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Multithreaded = Unpredictability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1571124"/>
            <a:ext cx="5295900" cy="37628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85406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219200"/>
            <a:ext cx="8410575" cy="5011737"/>
          </a:xfrm>
        </p:spPr>
        <p:txBody>
          <a:bodyPr>
            <a:normAutofit fontScale="92500"/>
          </a:bodyPr>
          <a:lstStyle/>
          <a:p>
            <a:r>
              <a:rPr lang="en-US" sz="2400" dirty="0" smtClean="0"/>
              <a:t>Pulling work unit from Queue</a:t>
            </a:r>
          </a:p>
          <a:p>
            <a:r>
              <a:rPr lang="en-US" sz="2400" dirty="0" smtClean="0"/>
              <a:t>Reporting work back to master unit</a:t>
            </a:r>
          </a:p>
          <a:p>
            <a:r>
              <a:rPr lang="en-US" sz="2400" dirty="0" smtClean="0"/>
              <a:t>Telling another thread that it start next phase…</a:t>
            </a:r>
          </a:p>
          <a:p>
            <a:endParaRPr lang="en-US" sz="2400" dirty="0"/>
          </a:p>
          <a:p>
            <a:pPr marL="0" indent="0">
              <a:buNone/>
            </a:pPr>
            <a:r>
              <a:rPr lang="en-US" sz="2400" dirty="0" smtClean="0"/>
              <a:t>All need synchronization ! And </a:t>
            </a:r>
            <a:r>
              <a:rPr lang="en-US" sz="2400" dirty="0"/>
              <a:t>synchronization </a:t>
            </a:r>
            <a:r>
              <a:rPr lang="en-US" sz="2400" dirty="0" smtClean="0"/>
              <a:t>is Hard !</a:t>
            </a:r>
          </a:p>
          <a:p>
            <a:pPr lvl="1"/>
            <a:r>
              <a:rPr lang="en-US" sz="2000" dirty="0" smtClean="0"/>
              <a:t>Need to have synchronization primitives, Conditional Variable. 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 smtClean="0"/>
              <a:t>Shared state is problem … </a:t>
            </a:r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r>
              <a:rPr lang="en-US" sz="2400" dirty="0" smtClean="0"/>
              <a:t>Need a framework which does all locking transparently and provide a Shared Nothing Programming Paradigm.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 smtClean="0"/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Multithreaded = Unpredictability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1363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219200"/>
            <a:ext cx="8410575" cy="5011737"/>
          </a:xfrm>
        </p:spPr>
        <p:txBody>
          <a:bodyPr/>
          <a:lstStyle/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 smtClean="0"/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Distributed Computation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33400" y="1066800"/>
            <a:ext cx="8410575" cy="5011737"/>
          </a:xfrm>
          <a:prstGeom prst="rect">
            <a:avLst/>
          </a:prstGeom>
        </p:spPr>
        <p:txBody>
          <a:bodyPr/>
          <a:lstStyle>
            <a:lvl1pPr marL="228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–"/>
              <a:defRPr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»"/>
              <a:defRPr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charset="0"/>
              <a:buNone/>
            </a:pPr>
            <a:r>
              <a:rPr lang="en-US" sz="2400" dirty="0" smtClean="0"/>
              <a:t>Have to take into account the Network !</a:t>
            </a:r>
          </a:p>
          <a:p>
            <a:pPr marL="0" indent="0">
              <a:buFont typeface="Arial" charset="0"/>
              <a:buNone/>
            </a:pPr>
            <a:endParaRPr lang="en-US" sz="2400" dirty="0"/>
          </a:p>
          <a:p>
            <a:pPr marL="0" indent="0">
              <a:buFont typeface="Arial" charset="0"/>
              <a:buNone/>
            </a:pPr>
            <a:r>
              <a:rPr lang="en-US" sz="2400" dirty="0" smtClean="0"/>
              <a:t>Why ?</a:t>
            </a:r>
          </a:p>
          <a:p>
            <a:pPr marL="0" indent="0">
              <a:buFont typeface="Arial" charset="0"/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If a Computer Disconnect, what that mean ?</a:t>
            </a:r>
          </a:p>
          <a:p>
            <a:pPr marL="0" indent="0">
              <a:buFont typeface="Arial" charset="0"/>
              <a:buNone/>
            </a:pPr>
            <a:endParaRPr lang="en-US" sz="2400" dirty="0" smtClean="0"/>
          </a:p>
          <a:p>
            <a:pPr marL="0" indent="0">
              <a:buFont typeface="Arial" charset="0"/>
              <a:buNone/>
            </a:pPr>
            <a:r>
              <a:rPr lang="en-US" sz="2400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96964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219200"/>
            <a:ext cx="8410575" cy="5011737"/>
          </a:xfrm>
        </p:spPr>
        <p:txBody>
          <a:bodyPr/>
          <a:lstStyle/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Distributed Computation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33400" y="1066800"/>
            <a:ext cx="8410575" cy="5011737"/>
          </a:xfrm>
          <a:prstGeom prst="rect">
            <a:avLst/>
          </a:prstGeom>
        </p:spPr>
        <p:txBody>
          <a:bodyPr/>
          <a:lstStyle>
            <a:lvl1pPr marL="228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–"/>
              <a:defRPr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»"/>
              <a:defRPr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charset="0"/>
              <a:buNone/>
            </a:pPr>
            <a:r>
              <a:rPr lang="en-US" sz="2400" dirty="0" smtClean="0"/>
              <a:t> 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3629" y="1524000"/>
            <a:ext cx="6029325" cy="38491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37145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219200"/>
            <a:ext cx="8410575" cy="5011737"/>
          </a:xfrm>
        </p:spPr>
        <p:txBody>
          <a:bodyPr/>
          <a:lstStyle/>
          <a:p>
            <a:r>
              <a:rPr lang="en-US" sz="2400" dirty="0">
                <a:latin typeface="Arial" pitchFamily="34" charset="0"/>
                <a:cs typeface="Arial" pitchFamily="34" charset="0"/>
              </a:rPr>
              <a:t>Why Hadoop</a:t>
            </a:r>
          </a:p>
          <a:p>
            <a:r>
              <a:rPr lang="en-US" sz="2400" dirty="0">
                <a:latin typeface="Arial" pitchFamily="34" charset="0"/>
                <a:cs typeface="Arial" pitchFamily="34" charset="0"/>
              </a:rPr>
              <a:t>Hadoop Basic Concept</a:t>
            </a:r>
          </a:p>
          <a:p>
            <a:r>
              <a:rPr lang="en-US" sz="2400" dirty="0">
                <a:latin typeface="Arial" pitchFamily="34" charset="0"/>
                <a:cs typeface="Arial" pitchFamily="34" charset="0"/>
              </a:rPr>
              <a:t>Map Reduce Programming Paradigm</a:t>
            </a:r>
          </a:p>
          <a:p>
            <a:r>
              <a:rPr lang="en-US" sz="2400" dirty="0">
                <a:latin typeface="Arial" pitchFamily="34" charset="0"/>
                <a:cs typeface="Arial" pitchFamily="34" charset="0"/>
              </a:rPr>
              <a:t>Hadoop Deep Dive</a:t>
            </a:r>
          </a:p>
          <a:p>
            <a:r>
              <a:rPr lang="en-US" sz="2400" dirty="0">
                <a:latin typeface="Arial" pitchFamily="34" charset="0"/>
                <a:cs typeface="Arial" pitchFamily="34" charset="0"/>
              </a:rPr>
              <a:t>Map Reduce Deep Dive</a:t>
            </a:r>
          </a:p>
          <a:p>
            <a:r>
              <a:rPr lang="en-US" sz="2400" dirty="0">
                <a:latin typeface="Arial" pitchFamily="34" charset="0"/>
                <a:cs typeface="Arial" pitchFamily="34" charset="0"/>
              </a:rPr>
              <a:t>Setting up Hadoop Cluster</a:t>
            </a:r>
          </a:p>
          <a:p>
            <a:r>
              <a:rPr lang="en-US" sz="2400" dirty="0">
                <a:latin typeface="Arial" pitchFamily="34" charset="0"/>
                <a:cs typeface="Arial" pitchFamily="34" charset="0"/>
              </a:rPr>
              <a:t>Hadoop Hands on</a:t>
            </a:r>
          </a:p>
          <a:p>
            <a:r>
              <a:rPr lang="en-US" sz="2400" dirty="0">
                <a:latin typeface="Arial" pitchFamily="34" charset="0"/>
                <a:cs typeface="Arial" pitchFamily="34" charset="0"/>
              </a:rPr>
              <a:t>Hadoop Advanced Programming</a:t>
            </a:r>
          </a:p>
          <a:p>
            <a:r>
              <a:rPr lang="en-US" sz="2400" dirty="0">
                <a:latin typeface="Arial" pitchFamily="34" charset="0"/>
                <a:cs typeface="Arial" pitchFamily="34" charset="0"/>
              </a:rPr>
              <a:t>Hadoop Eco System</a:t>
            </a:r>
          </a:p>
          <a:p>
            <a:r>
              <a:rPr lang="en-US" sz="2400" dirty="0">
                <a:latin typeface="Arial" pitchFamily="34" charset="0"/>
                <a:cs typeface="Arial" pitchFamily="34" charset="0"/>
              </a:rPr>
              <a:t>Beyond Hadoop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Agenda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219200"/>
            <a:ext cx="8410575" cy="5011737"/>
          </a:xfrm>
        </p:spPr>
        <p:txBody>
          <a:bodyPr/>
          <a:lstStyle/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 smtClean="0"/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Distributed System : Problems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33400" y="1066800"/>
            <a:ext cx="8410575" cy="5011737"/>
          </a:xfrm>
          <a:prstGeom prst="rect">
            <a:avLst/>
          </a:prstGeom>
        </p:spPr>
        <p:txBody>
          <a:bodyPr/>
          <a:lstStyle>
            <a:lvl1pPr marL="228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–"/>
              <a:defRPr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»"/>
              <a:defRPr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/>
              <a:t>Programming for traditional distributed systems is complex</a:t>
            </a:r>
          </a:p>
          <a:p>
            <a:pPr marL="514350" lvl="1" indent="0">
              <a:buNone/>
            </a:pPr>
            <a:r>
              <a:rPr lang="en-US" sz="2000" dirty="0"/>
              <a:t>– </a:t>
            </a:r>
            <a:r>
              <a:rPr lang="en-US" sz="2000" dirty="0" smtClean="0"/>
              <a:t>Data </a:t>
            </a:r>
            <a:r>
              <a:rPr lang="en-US" sz="2000" dirty="0"/>
              <a:t>exchange requires synchronization</a:t>
            </a:r>
          </a:p>
          <a:p>
            <a:pPr marL="514350" lvl="1" indent="0">
              <a:buNone/>
            </a:pPr>
            <a:r>
              <a:rPr lang="en-US" sz="2000" dirty="0"/>
              <a:t>– Finite bandwidth is available</a:t>
            </a:r>
          </a:p>
          <a:p>
            <a:pPr marL="514350" lvl="1" indent="0">
              <a:buNone/>
            </a:pPr>
            <a:r>
              <a:rPr lang="en-US" sz="2000" dirty="0"/>
              <a:t>– Temporal dependencies are complicated</a:t>
            </a:r>
          </a:p>
          <a:p>
            <a:pPr marL="514350" lvl="1" indent="0">
              <a:buNone/>
            </a:pPr>
            <a:r>
              <a:rPr lang="en-US" sz="2000" dirty="0"/>
              <a:t>– It is difficult to deal with partial failures of the system</a:t>
            </a:r>
            <a:r>
              <a:rPr lang="en-US" sz="2000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97541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219200"/>
            <a:ext cx="8410575" cy="5011737"/>
          </a:xfrm>
        </p:spPr>
        <p:txBody>
          <a:bodyPr/>
          <a:lstStyle/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 smtClean="0"/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Distributed System : Data Storage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33400" y="1066800"/>
            <a:ext cx="8410575" cy="5011737"/>
          </a:xfrm>
          <a:prstGeom prst="rect">
            <a:avLst/>
          </a:prstGeom>
        </p:spPr>
        <p:txBody>
          <a:bodyPr/>
          <a:lstStyle>
            <a:lvl1pPr marL="228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–"/>
              <a:defRPr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»"/>
              <a:defRPr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Typically</a:t>
            </a:r>
            <a:r>
              <a:rPr lang="en-US" sz="2400" dirty="0"/>
              <a:t>, data for a distributed system is stored on a SAN</a:t>
            </a:r>
          </a:p>
          <a:p>
            <a:r>
              <a:rPr lang="en-US" sz="2400" dirty="0" smtClean="0"/>
              <a:t>At </a:t>
            </a:r>
            <a:r>
              <a:rPr lang="en-US" sz="2400" dirty="0"/>
              <a:t>compute time, data is copied to the compute nodes</a:t>
            </a:r>
          </a:p>
          <a:p>
            <a:r>
              <a:rPr lang="en-US" sz="2400" dirty="0" smtClean="0"/>
              <a:t>Fine </a:t>
            </a:r>
            <a:r>
              <a:rPr lang="en-US" sz="2400" dirty="0"/>
              <a:t>for relatively limited amounts of </a:t>
            </a:r>
            <a:r>
              <a:rPr lang="en-US" sz="2400" dirty="0" smtClean="0"/>
              <a:t>data</a:t>
            </a:r>
          </a:p>
          <a:p>
            <a:endParaRPr lang="en-US" sz="2400" dirty="0"/>
          </a:p>
          <a:p>
            <a:r>
              <a:rPr lang="en-US" sz="2400" dirty="0" smtClean="0"/>
              <a:t>What will be the problem for Big Data ?</a:t>
            </a:r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2612689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219200"/>
            <a:ext cx="8410575" cy="5011737"/>
          </a:xfrm>
        </p:spPr>
        <p:txBody>
          <a:bodyPr/>
          <a:lstStyle/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 smtClean="0"/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World full of Data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33400" y="1066800"/>
            <a:ext cx="8410575" cy="5011737"/>
          </a:xfrm>
          <a:prstGeom prst="rect">
            <a:avLst/>
          </a:prstGeom>
        </p:spPr>
        <p:txBody>
          <a:bodyPr/>
          <a:lstStyle>
            <a:lvl1pPr marL="228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–"/>
              <a:defRPr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»"/>
              <a:defRPr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 smtClean="0"/>
              <a:t>Modern </a:t>
            </a:r>
            <a:r>
              <a:rPr lang="en-US" sz="2400" b="1" dirty="0"/>
              <a:t>systems have to deal with far more data than was </a:t>
            </a:r>
            <a:r>
              <a:rPr lang="en-US" sz="2400" b="1" dirty="0" smtClean="0"/>
              <a:t>the case </a:t>
            </a:r>
            <a:r>
              <a:rPr lang="en-US" sz="2400" b="1" dirty="0"/>
              <a:t>in the past</a:t>
            </a:r>
          </a:p>
          <a:p>
            <a:pPr lvl="1"/>
            <a:r>
              <a:rPr lang="en-US" sz="2000" dirty="0" smtClean="0"/>
              <a:t>Organizations </a:t>
            </a:r>
            <a:r>
              <a:rPr lang="en-US" sz="2000" dirty="0"/>
              <a:t>are generating huge amounts of data</a:t>
            </a:r>
          </a:p>
          <a:p>
            <a:pPr lvl="1"/>
            <a:r>
              <a:rPr lang="en-US" sz="2000" dirty="0" smtClean="0"/>
              <a:t>That </a:t>
            </a:r>
            <a:r>
              <a:rPr lang="en-US" sz="2000" dirty="0"/>
              <a:t>data has inherent value, and cannot be discarded</a:t>
            </a:r>
          </a:p>
          <a:p>
            <a:r>
              <a:rPr lang="en-US" sz="2400" b="1" dirty="0" smtClean="0"/>
              <a:t>Examples</a:t>
            </a:r>
            <a:r>
              <a:rPr lang="en-US" sz="2400" b="1" dirty="0"/>
              <a:t>:</a:t>
            </a:r>
          </a:p>
          <a:p>
            <a:pPr lvl="1"/>
            <a:r>
              <a:rPr lang="en-US" sz="2000" dirty="0" smtClean="0"/>
              <a:t>Facebook </a:t>
            </a:r>
            <a:r>
              <a:rPr lang="en-US" sz="2000" dirty="0"/>
              <a:t>– over 70PB of data</a:t>
            </a:r>
          </a:p>
          <a:p>
            <a:pPr lvl="1"/>
            <a:r>
              <a:rPr lang="en-US" sz="2000" dirty="0" smtClean="0"/>
              <a:t>eBay </a:t>
            </a:r>
            <a:r>
              <a:rPr lang="en-US" sz="2000" dirty="0"/>
              <a:t>– over 5PB of data</a:t>
            </a:r>
          </a:p>
          <a:p>
            <a:r>
              <a:rPr lang="en-US" sz="2400" b="1" dirty="0" smtClean="0"/>
              <a:t>Many </a:t>
            </a:r>
            <a:r>
              <a:rPr lang="en-US" sz="2400" b="1" dirty="0"/>
              <a:t>organizations are generating data at a rate of terabytes </a:t>
            </a:r>
            <a:r>
              <a:rPr lang="en-US" sz="2400" b="1" dirty="0" smtClean="0"/>
              <a:t>per day</a:t>
            </a:r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35465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219200"/>
            <a:ext cx="8410575" cy="5011737"/>
          </a:xfrm>
        </p:spPr>
        <p:txBody>
          <a:bodyPr/>
          <a:lstStyle/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 smtClean="0"/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Become the Bottleneck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33400" y="1066800"/>
            <a:ext cx="8410575" cy="5011737"/>
          </a:xfrm>
          <a:prstGeom prst="rect">
            <a:avLst/>
          </a:prstGeom>
        </p:spPr>
        <p:txBody>
          <a:bodyPr/>
          <a:lstStyle>
            <a:lvl1pPr marL="228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–"/>
              <a:defRPr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»"/>
              <a:defRPr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/>
              <a:t>Moore’s Law has held firm for over 40 years</a:t>
            </a:r>
          </a:p>
          <a:p>
            <a:pPr lvl="1"/>
            <a:r>
              <a:rPr lang="en-US" sz="1600" dirty="0" smtClean="0"/>
              <a:t>Processing power </a:t>
            </a:r>
            <a:r>
              <a:rPr lang="en-US" sz="1600" dirty="0"/>
              <a:t>doubles every two years</a:t>
            </a:r>
          </a:p>
          <a:p>
            <a:pPr lvl="1"/>
            <a:r>
              <a:rPr lang="en-US" sz="1600" dirty="0" smtClean="0"/>
              <a:t>Processing </a:t>
            </a:r>
            <a:r>
              <a:rPr lang="en-US" sz="1600" dirty="0"/>
              <a:t>speed is no longer the problem</a:t>
            </a:r>
          </a:p>
          <a:p>
            <a:r>
              <a:rPr lang="en-US" sz="2000" b="1" dirty="0" smtClean="0"/>
              <a:t>Getting </a:t>
            </a:r>
            <a:r>
              <a:rPr lang="en-US" sz="2000" b="1" dirty="0"/>
              <a:t>the data to the processors becomes the bottleneck</a:t>
            </a:r>
          </a:p>
          <a:p>
            <a:r>
              <a:rPr lang="en-US" sz="2000" b="1" dirty="0" smtClean="0"/>
              <a:t>Quick </a:t>
            </a:r>
            <a:r>
              <a:rPr lang="en-US" sz="2000" b="1" dirty="0"/>
              <a:t>calculation</a:t>
            </a:r>
          </a:p>
          <a:p>
            <a:pPr lvl="1"/>
            <a:r>
              <a:rPr lang="en-US" sz="1600" dirty="0" smtClean="0"/>
              <a:t>Typical </a:t>
            </a:r>
            <a:r>
              <a:rPr lang="en-US" sz="1600" dirty="0"/>
              <a:t>disk data transfer rate: 75MB/sec</a:t>
            </a:r>
          </a:p>
          <a:p>
            <a:pPr lvl="1"/>
            <a:r>
              <a:rPr lang="en-US" sz="1600" dirty="0" smtClean="0"/>
              <a:t>Time </a:t>
            </a:r>
            <a:r>
              <a:rPr lang="en-US" sz="1600" dirty="0"/>
              <a:t>taken to transfer 100GB of data to the processor: </a:t>
            </a:r>
            <a:r>
              <a:rPr lang="en-US" sz="1600" dirty="0" smtClean="0"/>
              <a:t>approx. 22 </a:t>
            </a:r>
            <a:r>
              <a:rPr lang="en-US" sz="2000" dirty="0" smtClean="0"/>
              <a:t>minutes</a:t>
            </a:r>
            <a:r>
              <a:rPr lang="en-US" sz="2000" dirty="0"/>
              <a:t>!</a:t>
            </a:r>
          </a:p>
          <a:p>
            <a:r>
              <a:rPr lang="en-US" sz="2000" b="1" dirty="0" smtClean="0"/>
              <a:t>A </a:t>
            </a:r>
            <a:r>
              <a:rPr lang="en-US" sz="2000" b="1" dirty="0"/>
              <a:t>new approach is needed</a:t>
            </a:r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602998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219200"/>
            <a:ext cx="8410575" cy="5011737"/>
          </a:xfrm>
        </p:spPr>
        <p:txBody>
          <a:bodyPr/>
          <a:lstStyle/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 smtClean="0"/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the Solution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33400" y="1066800"/>
            <a:ext cx="8410575" cy="5011737"/>
          </a:xfrm>
          <a:prstGeom prst="rect">
            <a:avLst/>
          </a:prstGeom>
        </p:spPr>
        <p:txBody>
          <a:bodyPr/>
          <a:lstStyle>
            <a:lvl1pPr marL="228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–"/>
              <a:defRPr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»"/>
              <a:defRPr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We can process data very quickly but we can read/write it very slowly</a:t>
            </a:r>
          </a:p>
          <a:p>
            <a:pPr marL="0" indent="0">
              <a:buNone/>
            </a:pPr>
            <a:endParaRPr lang="en-US" sz="2000" dirty="0"/>
          </a:p>
          <a:p>
            <a:r>
              <a:rPr lang="en-US" sz="2000" dirty="0" smtClean="0"/>
              <a:t>distribute </a:t>
            </a:r>
            <a:r>
              <a:rPr lang="en-US" sz="2000" dirty="0"/>
              <a:t>the data</a:t>
            </a:r>
          </a:p>
          <a:p>
            <a:pPr lvl="1"/>
            <a:r>
              <a:rPr lang="en-US" sz="1600" dirty="0"/>
              <a:t>Reading 100 GB off a single filer would leave nodes starved – just store data </a:t>
            </a:r>
            <a:r>
              <a:rPr lang="en-US" sz="1600" dirty="0" smtClean="0"/>
              <a:t>locally</a:t>
            </a:r>
          </a:p>
          <a:p>
            <a:pPr lvl="1"/>
            <a:endParaRPr lang="en-US" sz="2000" dirty="0"/>
          </a:p>
          <a:p>
            <a:pPr marL="0" indent="0">
              <a:buNone/>
            </a:pPr>
            <a:r>
              <a:rPr lang="en-US" sz="2000" dirty="0" smtClean="0"/>
              <a:t>Solution</a:t>
            </a:r>
            <a:r>
              <a:rPr lang="en-US" sz="2000" dirty="0"/>
              <a:t>: parallel reads</a:t>
            </a:r>
          </a:p>
          <a:p>
            <a:pPr marL="0" indent="0">
              <a:buNone/>
            </a:pPr>
            <a:r>
              <a:rPr lang="en-US" sz="2000" dirty="0"/>
              <a:t>	</a:t>
            </a:r>
            <a:r>
              <a:rPr lang="en-US" sz="2000" dirty="0" smtClean="0"/>
              <a:t>1 </a:t>
            </a:r>
            <a:r>
              <a:rPr lang="en-US" sz="2000" dirty="0"/>
              <a:t>HDD = 75 MB/sec</a:t>
            </a:r>
          </a:p>
          <a:p>
            <a:pPr marL="0" indent="0">
              <a:buNone/>
            </a:pPr>
            <a:r>
              <a:rPr lang="en-US" sz="2000" dirty="0"/>
              <a:t>	</a:t>
            </a:r>
            <a:r>
              <a:rPr lang="en-US" sz="2000" dirty="0" smtClean="0"/>
              <a:t>1000 </a:t>
            </a:r>
            <a:r>
              <a:rPr lang="en-US" sz="2000" dirty="0"/>
              <a:t>HDDs = 75 GB/sec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 smtClean="0"/>
              <a:t>	Now </a:t>
            </a:r>
            <a:r>
              <a:rPr lang="en-US" sz="2000" dirty="0"/>
              <a:t>you’re talking!</a:t>
            </a:r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495970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066800"/>
            <a:ext cx="8410575" cy="5011737"/>
          </a:xfrm>
        </p:spPr>
        <p:txBody>
          <a:bodyPr/>
          <a:lstStyle/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 smtClean="0"/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Requirement for New Approach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33400" y="1066800"/>
            <a:ext cx="8410575" cy="5011737"/>
          </a:xfrm>
          <a:prstGeom prst="rect">
            <a:avLst/>
          </a:prstGeom>
        </p:spPr>
        <p:txBody>
          <a:bodyPr/>
          <a:lstStyle>
            <a:lvl1pPr marL="228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–"/>
              <a:defRPr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»"/>
              <a:defRPr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Support partial failure</a:t>
            </a:r>
          </a:p>
          <a:p>
            <a:pPr lvl="1"/>
            <a:r>
              <a:rPr lang="en-US" sz="2000" dirty="0"/>
              <a:t>Total system must support graceful </a:t>
            </a:r>
            <a:r>
              <a:rPr lang="en-US" sz="2000" dirty="0" smtClean="0"/>
              <a:t>degradation in </a:t>
            </a:r>
            <a:r>
              <a:rPr lang="en-US" sz="2000" dirty="0"/>
              <a:t>application performance rather than a full </a:t>
            </a:r>
            <a:r>
              <a:rPr lang="en-US" sz="2000" dirty="0" smtClean="0"/>
              <a:t>halt</a:t>
            </a:r>
            <a:endParaRPr lang="en-US" sz="2000" dirty="0"/>
          </a:p>
          <a:p>
            <a:r>
              <a:rPr lang="en-US" sz="2400" dirty="0"/>
              <a:t>Data Recoverability</a:t>
            </a:r>
          </a:p>
          <a:p>
            <a:pPr lvl="1"/>
            <a:r>
              <a:rPr lang="en-US" sz="2000" dirty="0" smtClean="0"/>
              <a:t>If </a:t>
            </a:r>
            <a:r>
              <a:rPr lang="en-US" sz="2000" dirty="0"/>
              <a:t>components fail, their workload must </a:t>
            </a:r>
            <a:r>
              <a:rPr lang="en-US" sz="2000" dirty="0" smtClean="0"/>
              <a:t>be picked </a:t>
            </a:r>
            <a:r>
              <a:rPr lang="en-US" sz="2000" dirty="0"/>
              <a:t>up by still-functioning </a:t>
            </a:r>
            <a:r>
              <a:rPr lang="en-US" sz="2000" dirty="0" smtClean="0"/>
              <a:t>units</a:t>
            </a:r>
            <a:endParaRPr lang="en-US" sz="2000" dirty="0"/>
          </a:p>
          <a:p>
            <a:r>
              <a:rPr lang="en-US" sz="2400" dirty="0"/>
              <a:t>Individual Recoverability</a:t>
            </a:r>
          </a:p>
          <a:p>
            <a:pPr lvl="1"/>
            <a:r>
              <a:rPr lang="en-US" sz="2000" dirty="0" smtClean="0"/>
              <a:t>Nodes </a:t>
            </a:r>
            <a:r>
              <a:rPr lang="en-US" sz="2000" dirty="0"/>
              <a:t>that fail and restart must be able </a:t>
            </a:r>
            <a:r>
              <a:rPr lang="en-US" sz="2000" dirty="0" smtClean="0"/>
              <a:t>to rejoin </a:t>
            </a:r>
            <a:r>
              <a:rPr lang="en-US" sz="2000" dirty="0"/>
              <a:t>the group activity without a full </a:t>
            </a:r>
            <a:r>
              <a:rPr lang="en-US" sz="2000" dirty="0" smtClean="0"/>
              <a:t>group restart</a:t>
            </a:r>
          </a:p>
          <a:p>
            <a:r>
              <a:rPr lang="en-US" sz="2400" dirty="0"/>
              <a:t>Consistency</a:t>
            </a:r>
          </a:p>
          <a:p>
            <a:pPr lvl="1"/>
            <a:r>
              <a:rPr lang="en-US" sz="2000" dirty="0" smtClean="0"/>
              <a:t>Concurrent </a:t>
            </a:r>
            <a:r>
              <a:rPr lang="en-US" sz="2000" dirty="0"/>
              <a:t>operations or partial </a:t>
            </a:r>
            <a:r>
              <a:rPr lang="en-US" sz="2000" dirty="0" smtClean="0"/>
              <a:t>internal failures </a:t>
            </a:r>
            <a:r>
              <a:rPr lang="en-US" sz="2000" dirty="0"/>
              <a:t>should not cause externally </a:t>
            </a:r>
            <a:r>
              <a:rPr lang="en-US" sz="2000" dirty="0" smtClean="0"/>
              <a:t>visible non determinism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416319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066800"/>
            <a:ext cx="8410575" cy="5011737"/>
          </a:xfrm>
        </p:spPr>
        <p:txBody>
          <a:bodyPr/>
          <a:lstStyle/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 smtClean="0"/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New way out ..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33400" y="1066800"/>
            <a:ext cx="8410575" cy="5011737"/>
          </a:xfrm>
          <a:prstGeom prst="rect">
            <a:avLst/>
          </a:prstGeom>
        </p:spPr>
        <p:txBody>
          <a:bodyPr/>
          <a:lstStyle>
            <a:lvl1pPr marL="228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–"/>
              <a:defRPr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»"/>
              <a:defRPr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Nodes talk to each other as little </a:t>
            </a:r>
            <a:r>
              <a:rPr lang="en-US" sz="2400" dirty="0" smtClean="0"/>
              <a:t>as possible </a:t>
            </a:r>
            <a:r>
              <a:rPr lang="en-US" sz="2400" dirty="0"/>
              <a:t>– maybe never</a:t>
            </a:r>
          </a:p>
          <a:p>
            <a:pPr lvl="1"/>
            <a:r>
              <a:rPr lang="en-US" sz="2000" dirty="0" smtClean="0"/>
              <a:t>“</a:t>
            </a:r>
            <a:r>
              <a:rPr lang="en-US" sz="2000" dirty="0"/>
              <a:t>Shared nothing” architecture</a:t>
            </a:r>
          </a:p>
          <a:p>
            <a:r>
              <a:rPr lang="en-US" sz="2400" dirty="0" smtClean="0"/>
              <a:t>Programmer </a:t>
            </a:r>
            <a:r>
              <a:rPr lang="en-US" sz="2400" dirty="0"/>
              <a:t>should not explicitly </a:t>
            </a:r>
            <a:r>
              <a:rPr lang="en-US" sz="2400" dirty="0" smtClean="0"/>
              <a:t>be allowed </a:t>
            </a:r>
            <a:r>
              <a:rPr lang="en-US" sz="2400" dirty="0"/>
              <a:t>to communicate between nodes</a:t>
            </a:r>
          </a:p>
          <a:p>
            <a:r>
              <a:rPr lang="en-US" sz="2400" dirty="0" smtClean="0"/>
              <a:t>Data </a:t>
            </a:r>
            <a:r>
              <a:rPr lang="en-US" sz="2400" dirty="0"/>
              <a:t>is spread throughout machines </a:t>
            </a:r>
            <a:r>
              <a:rPr lang="en-US" sz="2400" dirty="0" smtClean="0"/>
              <a:t>in advance</a:t>
            </a:r>
            <a:r>
              <a:rPr lang="en-US" sz="2400" dirty="0"/>
              <a:t>, computation happens where </a:t>
            </a:r>
            <a:r>
              <a:rPr lang="en-US" sz="2400" dirty="0" smtClean="0"/>
              <a:t>it’s stored</a:t>
            </a:r>
            <a:r>
              <a:rPr lang="en-US" sz="2400" dirty="0"/>
              <a:t>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33743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066800"/>
            <a:ext cx="8410575" cy="5011737"/>
          </a:xfrm>
        </p:spPr>
        <p:txBody>
          <a:bodyPr/>
          <a:lstStyle/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 smtClean="0"/>
              <a:t> </a:t>
            </a:r>
            <a:endParaRPr lang="en-US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Hadoop History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33400" y="1066800"/>
            <a:ext cx="8410575" cy="5011737"/>
          </a:xfrm>
          <a:prstGeom prst="rect">
            <a:avLst/>
          </a:prstGeom>
        </p:spPr>
        <p:txBody>
          <a:bodyPr/>
          <a:lstStyle>
            <a:lvl1pPr marL="228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–"/>
              <a:defRPr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»"/>
              <a:defRPr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/>
              <a:t>Hadoop is based on work done by Google in the late </a:t>
            </a:r>
            <a:r>
              <a:rPr lang="en-US" sz="2400" b="1" dirty="0" smtClean="0"/>
              <a:t>1990s/early 2000s</a:t>
            </a:r>
            <a:endParaRPr lang="en-US" sz="2400" b="1" dirty="0"/>
          </a:p>
          <a:p>
            <a:pPr lvl="1"/>
            <a:r>
              <a:rPr lang="en-US" sz="2000" dirty="0"/>
              <a:t>Specifically, on papers describing the Google File System (GFS) published in 2003, and MapReduce published in 2004</a:t>
            </a:r>
          </a:p>
          <a:p>
            <a:r>
              <a:rPr lang="en-US" sz="2400" b="1" dirty="0" smtClean="0"/>
              <a:t>This </a:t>
            </a:r>
            <a:r>
              <a:rPr lang="en-US" sz="2400" b="1" dirty="0"/>
              <a:t>work takes a radical new approach to the problem </a:t>
            </a:r>
            <a:r>
              <a:rPr lang="en-US" sz="2400" b="1" dirty="0" smtClean="0"/>
              <a:t>of distributed </a:t>
            </a:r>
            <a:r>
              <a:rPr lang="en-US" sz="2400" b="1" dirty="0"/>
              <a:t>computing</a:t>
            </a:r>
          </a:p>
          <a:p>
            <a:pPr lvl="1"/>
            <a:r>
              <a:rPr lang="en-US" sz="2000" dirty="0" smtClean="0"/>
              <a:t>Meets </a:t>
            </a:r>
            <a:r>
              <a:rPr lang="en-US" sz="2000" dirty="0"/>
              <a:t>all the requirements we have for reliability and scalability</a:t>
            </a:r>
          </a:p>
          <a:p>
            <a:r>
              <a:rPr lang="en-US" sz="2400" b="1" dirty="0" smtClean="0"/>
              <a:t>Core </a:t>
            </a:r>
            <a:r>
              <a:rPr lang="en-US" sz="2400" b="1" dirty="0"/>
              <a:t>concept: distribute the data as it is initially stored in </a:t>
            </a:r>
            <a:r>
              <a:rPr lang="en-US" sz="2400" b="1" dirty="0" smtClean="0"/>
              <a:t>the system</a:t>
            </a:r>
            <a:endParaRPr lang="en-US" sz="2400" b="1" dirty="0"/>
          </a:p>
          <a:p>
            <a:pPr lvl="1"/>
            <a:r>
              <a:rPr lang="en-US" sz="2000" dirty="0" smtClean="0"/>
              <a:t>Individual </a:t>
            </a:r>
            <a:r>
              <a:rPr lang="en-US" sz="2000" dirty="0"/>
              <a:t>nodes can work on data local to those nodes</a:t>
            </a:r>
          </a:p>
          <a:p>
            <a:pPr lvl="1"/>
            <a:r>
              <a:rPr lang="en-US" sz="2000" dirty="0"/>
              <a:t>No data transfer over the network is required for initial processing</a:t>
            </a:r>
          </a:p>
        </p:txBody>
      </p:sp>
    </p:spTree>
    <p:extLst>
      <p:ext uri="{BB962C8B-B14F-4D97-AF65-F5344CB8AC3E}">
        <p14:creationId xmlns:p14="http://schemas.microsoft.com/office/powerpoint/2010/main" val="291842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066800"/>
            <a:ext cx="8410575" cy="5011737"/>
          </a:xfrm>
        </p:spPr>
        <p:txBody>
          <a:bodyPr/>
          <a:lstStyle/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 smtClean="0"/>
              <a:t> </a:t>
            </a:r>
            <a:endParaRPr lang="en-US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Core Hadoop Concept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33400" y="1066800"/>
            <a:ext cx="8410575" cy="5011737"/>
          </a:xfrm>
          <a:prstGeom prst="rect">
            <a:avLst/>
          </a:prstGeom>
        </p:spPr>
        <p:txBody>
          <a:bodyPr/>
          <a:lstStyle>
            <a:lvl1pPr marL="228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–"/>
              <a:defRPr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»"/>
              <a:defRPr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/>
              <a:t>Applications are written in high-level code</a:t>
            </a:r>
          </a:p>
          <a:p>
            <a:pPr lvl="1"/>
            <a:r>
              <a:rPr lang="en-US" sz="2000" dirty="0"/>
              <a:t>Developers need not worry about network programming, temporal dependencies or low-level infrastructure</a:t>
            </a:r>
          </a:p>
          <a:p>
            <a:r>
              <a:rPr lang="en-US" sz="2400" b="1" dirty="0" smtClean="0"/>
              <a:t>Nodes </a:t>
            </a:r>
            <a:r>
              <a:rPr lang="en-US" sz="2400" b="1" dirty="0"/>
              <a:t>talk to each other as little as possible</a:t>
            </a:r>
          </a:p>
          <a:p>
            <a:pPr lvl="1"/>
            <a:r>
              <a:rPr lang="en-US" sz="2000" dirty="0" smtClean="0"/>
              <a:t>Developers </a:t>
            </a:r>
            <a:r>
              <a:rPr lang="en-US" sz="2000" dirty="0"/>
              <a:t>should not write code which communicates </a:t>
            </a:r>
            <a:r>
              <a:rPr lang="en-US" sz="2000" dirty="0" smtClean="0"/>
              <a:t>between </a:t>
            </a:r>
            <a:r>
              <a:rPr lang="en-US" sz="2000" dirty="0"/>
              <a:t>nodes</a:t>
            </a:r>
          </a:p>
          <a:p>
            <a:pPr lvl="1"/>
            <a:r>
              <a:rPr lang="en-US" sz="2000" dirty="0" smtClean="0"/>
              <a:t>‘</a:t>
            </a:r>
            <a:r>
              <a:rPr lang="en-US" sz="2000" dirty="0"/>
              <a:t>Shared nothing’ architecture</a:t>
            </a:r>
          </a:p>
          <a:p>
            <a:r>
              <a:rPr lang="en-US" sz="2400" b="1" dirty="0" smtClean="0"/>
              <a:t>Data </a:t>
            </a:r>
            <a:r>
              <a:rPr lang="en-US" sz="2400" b="1" dirty="0"/>
              <a:t>is spread among machines in advance</a:t>
            </a:r>
          </a:p>
          <a:p>
            <a:pPr lvl="1"/>
            <a:r>
              <a:rPr lang="en-US" sz="2000" dirty="0" smtClean="0"/>
              <a:t>Computation </a:t>
            </a:r>
            <a:r>
              <a:rPr lang="en-US" sz="2000" dirty="0"/>
              <a:t>happens where the data is stored, </a:t>
            </a:r>
            <a:r>
              <a:rPr lang="en-US" sz="2000" dirty="0" smtClean="0"/>
              <a:t>wherever </a:t>
            </a:r>
            <a:r>
              <a:rPr lang="en-US" sz="2000" dirty="0"/>
              <a:t>possible</a:t>
            </a:r>
          </a:p>
          <a:p>
            <a:pPr lvl="1"/>
            <a:r>
              <a:rPr lang="en-US" sz="2000" dirty="0"/>
              <a:t>Data is replicated multiple times on the system for increased availability and reliability</a:t>
            </a:r>
          </a:p>
        </p:txBody>
      </p:sp>
    </p:spTree>
    <p:extLst>
      <p:ext uri="{BB962C8B-B14F-4D97-AF65-F5344CB8AC3E}">
        <p14:creationId xmlns:p14="http://schemas.microsoft.com/office/powerpoint/2010/main" val="3817629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219200"/>
            <a:ext cx="8410575" cy="5011737"/>
          </a:xfrm>
        </p:spPr>
        <p:txBody>
          <a:bodyPr/>
          <a:lstStyle/>
          <a:p>
            <a:r>
              <a:rPr lang="en-US" sz="2400" dirty="0" smtClean="0">
                <a:latin typeface="Arial" pitchFamily="34" charset="0"/>
                <a:cs typeface="Arial" pitchFamily="34" charset="0"/>
              </a:rPr>
              <a:t>Why</a:t>
            </a:r>
            <a:r>
              <a:rPr lang="en-US" sz="240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Hadoop</a:t>
            </a:r>
          </a:p>
          <a:p>
            <a:r>
              <a:rPr lang="en-US" sz="24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Hadoop Basic </a:t>
            </a:r>
            <a:r>
              <a:rPr lang="en-US" sz="240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Concept</a:t>
            </a:r>
          </a:p>
          <a:p>
            <a:r>
              <a:rPr lang="en-US" sz="2400" dirty="0" smtClean="0">
                <a:latin typeface="Arial" pitchFamily="34" charset="0"/>
                <a:cs typeface="Arial" pitchFamily="34" charset="0"/>
              </a:rPr>
              <a:t>Map 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Reduce Programming Paradigm</a:t>
            </a:r>
          </a:p>
          <a:p>
            <a:r>
              <a:rPr lang="en-US" sz="2400" dirty="0" smtClean="0">
                <a:latin typeface="Arial" pitchFamily="34" charset="0"/>
                <a:cs typeface="Arial" pitchFamily="34" charset="0"/>
              </a:rPr>
              <a:t>Hadoop 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Deep Dive</a:t>
            </a:r>
          </a:p>
          <a:p>
            <a:r>
              <a:rPr lang="en-US" sz="2400" dirty="0">
                <a:latin typeface="Arial" pitchFamily="34" charset="0"/>
                <a:cs typeface="Arial" pitchFamily="34" charset="0"/>
              </a:rPr>
              <a:t>Map Reduce Deep Dive</a:t>
            </a:r>
          </a:p>
          <a:p>
            <a:r>
              <a:rPr lang="en-US" sz="2400" dirty="0">
                <a:latin typeface="Arial" pitchFamily="34" charset="0"/>
                <a:cs typeface="Arial" pitchFamily="34" charset="0"/>
              </a:rPr>
              <a:t>Setting up Hadoop Cluster</a:t>
            </a:r>
          </a:p>
          <a:p>
            <a:r>
              <a:rPr lang="en-US" sz="2400" dirty="0">
                <a:latin typeface="Arial" pitchFamily="34" charset="0"/>
                <a:cs typeface="Arial" pitchFamily="34" charset="0"/>
              </a:rPr>
              <a:t>Hadoop Hands on</a:t>
            </a:r>
          </a:p>
          <a:p>
            <a:r>
              <a:rPr lang="en-US" sz="2400" dirty="0">
                <a:latin typeface="Arial" pitchFamily="34" charset="0"/>
                <a:cs typeface="Arial" pitchFamily="34" charset="0"/>
              </a:rPr>
              <a:t>Hadoop Advanced Programming</a:t>
            </a:r>
          </a:p>
          <a:p>
            <a:r>
              <a:rPr lang="en-US" sz="2400" dirty="0">
                <a:latin typeface="Arial" pitchFamily="34" charset="0"/>
                <a:cs typeface="Arial" pitchFamily="34" charset="0"/>
              </a:rPr>
              <a:t>Hadoop Eco System</a:t>
            </a:r>
          </a:p>
          <a:p>
            <a:r>
              <a:rPr lang="en-US" sz="2400" dirty="0">
                <a:latin typeface="Arial" pitchFamily="34" charset="0"/>
                <a:cs typeface="Arial" pitchFamily="34" charset="0"/>
              </a:rPr>
              <a:t>Beyond Hadoop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Agenda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1038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143000"/>
            <a:ext cx="8410575" cy="5011737"/>
          </a:xfrm>
        </p:spPr>
        <p:txBody>
          <a:bodyPr/>
          <a:lstStyle/>
          <a:p>
            <a:r>
              <a:rPr lang="en-US" sz="240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Why Hadoop</a:t>
            </a:r>
          </a:p>
          <a:p>
            <a:r>
              <a:rPr lang="en-US" sz="2400" dirty="0">
                <a:latin typeface="Arial" pitchFamily="34" charset="0"/>
                <a:cs typeface="Arial" pitchFamily="34" charset="0"/>
              </a:rPr>
              <a:t>Hadoop Basic 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Concept</a:t>
            </a:r>
          </a:p>
          <a:p>
            <a:r>
              <a:rPr lang="en-US" sz="2400" dirty="0" smtClean="0">
                <a:latin typeface="Arial" pitchFamily="34" charset="0"/>
                <a:cs typeface="Arial" pitchFamily="34" charset="0"/>
              </a:rPr>
              <a:t>Map 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Reduce Programming Paradigm</a:t>
            </a:r>
          </a:p>
          <a:p>
            <a:r>
              <a:rPr lang="en-US" sz="2400" dirty="0" smtClean="0">
                <a:latin typeface="Arial" pitchFamily="34" charset="0"/>
                <a:cs typeface="Arial" pitchFamily="34" charset="0"/>
              </a:rPr>
              <a:t>Hadoop 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Deep Dive</a:t>
            </a:r>
          </a:p>
          <a:p>
            <a:r>
              <a:rPr lang="en-US" sz="2400" dirty="0">
                <a:latin typeface="Arial" pitchFamily="34" charset="0"/>
                <a:cs typeface="Arial" pitchFamily="34" charset="0"/>
              </a:rPr>
              <a:t>Map Reduce Deep Dive</a:t>
            </a:r>
          </a:p>
          <a:p>
            <a:r>
              <a:rPr lang="en-US" sz="2400" dirty="0">
                <a:latin typeface="Arial" pitchFamily="34" charset="0"/>
                <a:cs typeface="Arial" pitchFamily="34" charset="0"/>
              </a:rPr>
              <a:t>Setting up Hadoop Cluster</a:t>
            </a:r>
          </a:p>
          <a:p>
            <a:r>
              <a:rPr lang="en-US" sz="2400" dirty="0">
                <a:latin typeface="Arial" pitchFamily="34" charset="0"/>
                <a:cs typeface="Arial" pitchFamily="34" charset="0"/>
              </a:rPr>
              <a:t>Hadoop Hands on</a:t>
            </a:r>
          </a:p>
          <a:p>
            <a:r>
              <a:rPr lang="en-US" sz="2400" dirty="0">
                <a:latin typeface="Arial" pitchFamily="34" charset="0"/>
                <a:cs typeface="Arial" pitchFamily="34" charset="0"/>
              </a:rPr>
              <a:t>Hadoop Advanced Programming</a:t>
            </a:r>
          </a:p>
          <a:p>
            <a:r>
              <a:rPr lang="en-US" sz="2400" dirty="0">
                <a:latin typeface="Arial" pitchFamily="34" charset="0"/>
                <a:cs typeface="Arial" pitchFamily="34" charset="0"/>
              </a:rPr>
              <a:t>Hadoop Eco System</a:t>
            </a:r>
          </a:p>
          <a:p>
            <a:r>
              <a:rPr lang="en-US" sz="2400" dirty="0">
                <a:latin typeface="Arial" pitchFamily="34" charset="0"/>
                <a:cs typeface="Arial" pitchFamily="34" charset="0"/>
              </a:rPr>
              <a:t>Beyond Hadoop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Agenda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3895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066800"/>
            <a:ext cx="8410575" cy="5011737"/>
          </a:xfrm>
        </p:spPr>
        <p:txBody>
          <a:bodyPr/>
          <a:lstStyle/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 smtClean="0"/>
              <a:t> </a:t>
            </a:r>
            <a:endParaRPr lang="en-US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Hadoop Environment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33400" y="1066800"/>
            <a:ext cx="8410575" cy="5011737"/>
          </a:xfrm>
          <a:prstGeom prst="rect">
            <a:avLst/>
          </a:prstGeom>
        </p:spPr>
        <p:txBody>
          <a:bodyPr/>
          <a:lstStyle>
            <a:lvl1pPr marL="228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–"/>
              <a:defRPr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»"/>
              <a:defRPr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719262"/>
            <a:ext cx="7010400" cy="41056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28328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066800"/>
            <a:ext cx="8410575" cy="5011737"/>
          </a:xfrm>
        </p:spPr>
        <p:txBody>
          <a:bodyPr/>
          <a:lstStyle/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 smtClean="0"/>
              <a:t> </a:t>
            </a:r>
            <a:endParaRPr lang="en-US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Hadoop Master Slave Architecture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33400" y="1066800"/>
            <a:ext cx="8410575" cy="5011737"/>
          </a:xfrm>
          <a:prstGeom prst="rect">
            <a:avLst/>
          </a:prstGeom>
        </p:spPr>
        <p:txBody>
          <a:bodyPr/>
          <a:lstStyle>
            <a:lvl1pPr marL="228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–"/>
              <a:defRPr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»"/>
              <a:defRPr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888" y="1228725"/>
            <a:ext cx="7134225" cy="4400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50432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219200"/>
            <a:ext cx="8410575" cy="5011737"/>
          </a:xfrm>
        </p:spPr>
        <p:txBody>
          <a:bodyPr/>
          <a:lstStyle/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 smtClean="0"/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Hadoop Distributed File System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33400" y="1066800"/>
            <a:ext cx="8410575" cy="5011737"/>
          </a:xfrm>
          <a:prstGeom prst="rect">
            <a:avLst/>
          </a:prstGeom>
        </p:spPr>
        <p:txBody>
          <a:bodyPr/>
          <a:lstStyle>
            <a:lvl1pPr marL="228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–"/>
              <a:defRPr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»"/>
              <a:defRPr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charset="0"/>
              <a:buNone/>
            </a:pPr>
            <a:r>
              <a:rPr lang="en-US" sz="2400" dirty="0" smtClean="0"/>
              <a:t>Why you need a file system ?</a:t>
            </a:r>
          </a:p>
          <a:p>
            <a:pPr marL="0" indent="0">
              <a:buFont typeface="Arial" charset="0"/>
              <a:buNone/>
            </a:pPr>
            <a:endParaRPr lang="en-US" sz="2400" dirty="0"/>
          </a:p>
          <a:p>
            <a:pPr marL="0" indent="0">
              <a:buFont typeface="Arial" charset="0"/>
              <a:buNone/>
            </a:pPr>
            <a:r>
              <a:rPr lang="en-US" sz="2400" dirty="0" smtClean="0"/>
              <a:t>Why you need a Distributed File System ? </a:t>
            </a:r>
          </a:p>
        </p:txBody>
      </p:sp>
    </p:spTree>
    <p:extLst>
      <p:ext uri="{BB962C8B-B14F-4D97-AF65-F5344CB8AC3E}">
        <p14:creationId xmlns:p14="http://schemas.microsoft.com/office/powerpoint/2010/main" val="448658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099457"/>
            <a:ext cx="8410575" cy="5011737"/>
          </a:xfrm>
        </p:spPr>
        <p:txBody>
          <a:bodyPr/>
          <a:lstStyle/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 smtClean="0"/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Hadoop Distributed File System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33400" y="1066800"/>
            <a:ext cx="8410575" cy="5011737"/>
          </a:xfrm>
          <a:prstGeom prst="rect">
            <a:avLst/>
          </a:prstGeom>
        </p:spPr>
        <p:txBody>
          <a:bodyPr/>
          <a:lstStyle>
            <a:lvl1pPr marL="228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–"/>
              <a:defRPr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»"/>
              <a:defRPr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The Hadoop Distributed File System (HDFS) provides global access to ﬁles </a:t>
            </a:r>
            <a:r>
              <a:rPr lang="en-US" sz="2400" dirty="0" smtClean="0"/>
              <a:t>in the cluster</a:t>
            </a:r>
          </a:p>
          <a:p>
            <a:pPr marL="0" indent="0">
              <a:buNone/>
            </a:pPr>
            <a:endParaRPr lang="en-US" sz="2400" dirty="0" smtClean="0"/>
          </a:p>
          <a:p>
            <a:r>
              <a:rPr lang="en-US" sz="2400" dirty="0"/>
              <a:t>For maximum portability and ease of installation, HDFS </a:t>
            </a:r>
            <a:r>
              <a:rPr lang="en-US" sz="2400" dirty="0" smtClean="0"/>
              <a:t>is implemented </a:t>
            </a:r>
            <a:r>
              <a:rPr lang="en-US" sz="2400" dirty="0"/>
              <a:t>as a user-level </a:t>
            </a:r>
            <a:r>
              <a:rPr lang="en-US" sz="2400" dirty="0" smtClean="0"/>
              <a:t>ﬁle system </a:t>
            </a:r>
            <a:r>
              <a:rPr lang="en-US" sz="2400" dirty="0"/>
              <a:t>in Java which exploits the native </a:t>
            </a:r>
            <a:r>
              <a:rPr lang="en-US" sz="2400" dirty="0" smtClean="0"/>
              <a:t>ﬁle system on </a:t>
            </a:r>
            <a:r>
              <a:rPr lang="en-US" sz="2400" dirty="0"/>
              <a:t>each node, such as ext3 or NTFS, to store </a:t>
            </a:r>
            <a:r>
              <a:rPr lang="en-US" sz="2400" dirty="0" smtClean="0"/>
              <a:t>data.</a:t>
            </a:r>
          </a:p>
          <a:p>
            <a:pPr marL="0" indent="0">
              <a:buNone/>
            </a:pPr>
            <a:endParaRPr lang="en-US" sz="2400" dirty="0" smtClean="0"/>
          </a:p>
          <a:p>
            <a:r>
              <a:rPr lang="en-US" sz="2400" dirty="0"/>
              <a:t>HDFS is optimized for large, streaming reads of files</a:t>
            </a:r>
          </a:p>
          <a:p>
            <a:pPr lvl="1"/>
            <a:r>
              <a:rPr lang="en-US" sz="2000" dirty="0" smtClean="0"/>
              <a:t> </a:t>
            </a:r>
            <a:r>
              <a:rPr lang="en-US" sz="2000" dirty="0"/>
              <a:t>Rather than random </a:t>
            </a:r>
            <a:r>
              <a:rPr lang="en-US" sz="2000" dirty="0" smtClean="0"/>
              <a:t>reads</a:t>
            </a:r>
          </a:p>
          <a:p>
            <a:pPr marL="457200" lvl="1" indent="0">
              <a:buNone/>
            </a:pPr>
            <a:endParaRPr lang="en-US" sz="2000" dirty="0" smtClean="0"/>
          </a:p>
          <a:p>
            <a:pPr marL="228600" lvl="1" indent="-228600">
              <a:buFont typeface="Arial" charset="0"/>
              <a:buChar char="•"/>
            </a:pPr>
            <a:r>
              <a:rPr lang="en-US" dirty="0"/>
              <a:t>A</a:t>
            </a:r>
            <a:r>
              <a:rPr lang="en-US" dirty="0" smtClean="0"/>
              <a:t> </a:t>
            </a:r>
            <a:r>
              <a:rPr lang="en-US" dirty="0"/>
              <a:t>simple coherence model (write-once, read-many) is used that does not allow </a:t>
            </a:r>
            <a:r>
              <a:rPr lang="en-US" dirty="0" smtClean="0"/>
              <a:t>data to </a:t>
            </a:r>
            <a:r>
              <a:rPr lang="en-US" dirty="0"/>
              <a:t>be modiﬁed once </a:t>
            </a:r>
            <a:r>
              <a:rPr lang="en-US" dirty="0" smtClean="0"/>
              <a:t>written</a:t>
            </a:r>
          </a:p>
        </p:txBody>
      </p:sp>
    </p:spTree>
    <p:extLst>
      <p:ext uri="{BB962C8B-B14F-4D97-AF65-F5344CB8AC3E}">
        <p14:creationId xmlns:p14="http://schemas.microsoft.com/office/powerpoint/2010/main" val="1230873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219200"/>
            <a:ext cx="8410575" cy="5011737"/>
          </a:xfrm>
        </p:spPr>
        <p:txBody>
          <a:bodyPr/>
          <a:lstStyle/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 smtClean="0"/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Hadoop Distributed File System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33400" y="1066800"/>
            <a:ext cx="8410575" cy="5011737"/>
          </a:xfrm>
          <a:prstGeom prst="rect">
            <a:avLst/>
          </a:prstGeom>
        </p:spPr>
        <p:txBody>
          <a:bodyPr/>
          <a:lstStyle>
            <a:lvl1pPr marL="228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–"/>
              <a:defRPr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»"/>
              <a:defRPr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HDFS is </a:t>
            </a:r>
            <a:r>
              <a:rPr lang="en-US" sz="2400" dirty="0" smtClean="0"/>
              <a:t>heavily optimized </a:t>
            </a:r>
            <a:r>
              <a:rPr lang="en-US" sz="2400" dirty="0"/>
              <a:t>for high </a:t>
            </a:r>
            <a:r>
              <a:rPr lang="en-US" sz="2400" dirty="0" smtClean="0"/>
              <a:t>throughput and </a:t>
            </a:r>
            <a:r>
              <a:rPr lang="en-US" sz="2400" dirty="0"/>
              <a:t>works best when reading and writing large files (gigabytes and larger</a:t>
            </a:r>
            <a:r>
              <a:rPr lang="en-US" sz="2400" dirty="0" smtClean="0"/>
              <a:t>)</a:t>
            </a:r>
          </a:p>
          <a:p>
            <a:endParaRPr lang="en-US" sz="2400" dirty="0"/>
          </a:p>
          <a:p>
            <a:r>
              <a:rPr lang="en-US" sz="2400" dirty="0"/>
              <a:t>To </a:t>
            </a:r>
            <a:r>
              <a:rPr lang="en-US" sz="2400" dirty="0" smtClean="0"/>
              <a:t>support this </a:t>
            </a:r>
            <a:r>
              <a:rPr lang="en-US" sz="2400" dirty="0"/>
              <a:t>throughput HDFS leverages unusually large (for a </a:t>
            </a:r>
            <a:r>
              <a:rPr lang="en-US" sz="2400" dirty="0" smtClean="0"/>
              <a:t>file system</a:t>
            </a:r>
            <a:r>
              <a:rPr lang="en-US" sz="2400" dirty="0"/>
              <a:t>) block sizes and </a:t>
            </a:r>
            <a:r>
              <a:rPr lang="en-US" sz="2400" dirty="0" smtClean="0"/>
              <a:t>data locality </a:t>
            </a:r>
            <a:r>
              <a:rPr lang="en-US" sz="2400" dirty="0"/>
              <a:t>optimizations to reduce network input/output (I/O</a:t>
            </a:r>
            <a:r>
              <a:rPr lang="en-US" sz="2400" dirty="0" smtClean="0"/>
              <a:t>)</a:t>
            </a:r>
          </a:p>
          <a:p>
            <a:endParaRPr lang="en-US" sz="2400" dirty="0" smtClean="0"/>
          </a:p>
          <a:p>
            <a:pPr marL="228600" lvl="1" indent="-228600">
              <a:buFont typeface="Arial" charset="0"/>
              <a:buChar char="•"/>
            </a:pPr>
            <a:r>
              <a:rPr lang="en-US" dirty="0"/>
              <a:t>each ﬁle in HDFS is divided into large blocks for storage and access, typically 64MB in size</a:t>
            </a:r>
          </a:p>
          <a:p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1838681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066800"/>
            <a:ext cx="8410575" cy="5011737"/>
          </a:xfrm>
        </p:spPr>
        <p:txBody>
          <a:bodyPr/>
          <a:lstStyle/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 smtClean="0"/>
              <a:t> </a:t>
            </a:r>
            <a:endParaRPr lang="en-US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HDFS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33400" y="1066800"/>
            <a:ext cx="8410575" cy="5011737"/>
          </a:xfrm>
          <a:prstGeom prst="rect">
            <a:avLst/>
          </a:prstGeom>
        </p:spPr>
        <p:txBody>
          <a:bodyPr/>
          <a:lstStyle>
            <a:lvl1pPr marL="228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–"/>
              <a:defRPr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»"/>
              <a:defRPr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dirty="0"/>
          </a:p>
        </p:txBody>
      </p:sp>
      <p:sp>
        <p:nvSpPr>
          <p:cNvPr id="5" name="Rectangle 4"/>
          <p:cNvSpPr/>
          <p:nvPr/>
        </p:nvSpPr>
        <p:spPr>
          <a:xfrm>
            <a:off x="838200" y="1066800"/>
            <a:ext cx="75438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HDFS is implemented by two services: the NameNode and DataNode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050" y="1544637"/>
            <a:ext cx="7658100" cy="4533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7335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219200"/>
            <a:ext cx="8410575" cy="5011737"/>
          </a:xfrm>
        </p:spPr>
        <p:txBody>
          <a:bodyPr/>
          <a:lstStyle/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 smtClean="0"/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HDFS NameNode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33400" y="1066800"/>
            <a:ext cx="8410575" cy="5011737"/>
          </a:xfrm>
          <a:prstGeom prst="rect">
            <a:avLst/>
          </a:prstGeom>
        </p:spPr>
        <p:txBody>
          <a:bodyPr/>
          <a:lstStyle>
            <a:lvl1pPr marL="228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–"/>
              <a:defRPr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»"/>
              <a:defRPr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/>
              <a:t>The NameNode daemon must be running at all times</a:t>
            </a:r>
          </a:p>
          <a:p>
            <a:pPr lvl="1"/>
            <a:r>
              <a:rPr lang="en-US" sz="1600" dirty="0" smtClean="0"/>
              <a:t>If </a:t>
            </a:r>
            <a:r>
              <a:rPr lang="en-US" sz="1600" dirty="0"/>
              <a:t>the NameNode stops, the cluster becomes  inaccessible</a:t>
            </a:r>
          </a:p>
          <a:p>
            <a:pPr lvl="1"/>
            <a:r>
              <a:rPr lang="en-US" sz="2000" dirty="0" smtClean="0"/>
              <a:t>Your </a:t>
            </a:r>
            <a:r>
              <a:rPr lang="en-US" sz="2000" dirty="0"/>
              <a:t>system administrator will take care to ensure that </a:t>
            </a:r>
            <a:r>
              <a:rPr lang="en-US" sz="2000" dirty="0" smtClean="0"/>
              <a:t>the </a:t>
            </a:r>
            <a:r>
              <a:rPr lang="en-US" sz="2000" dirty="0"/>
              <a:t>NameNode hardware is reliable</a:t>
            </a:r>
            <a:r>
              <a:rPr lang="en-US" sz="2000" dirty="0" smtClean="0"/>
              <a:t>!</a:t>
            </a:r>
          </a:p>
          <a:p>
            <a:pPr lvl="1"/>
            <a:endParaRPr lang="en-US" sz="2000" dirty="0"/>
          </a:p>
          <a:p>
            <a:r>
              <a:rPr lang="en-US" sz="2400" b="1" dirty="0" smtClean="0"/>
              <a:t>The </a:t>
            </a:r>
            <a:r>
              <a:rPr lang="en-US" sz="2400" b="1" dirty="0"/>
              <a:t>NameNode holds all of its metadata in RAM for fast access</a:t>
            </a:r>
          </a:p>
          <a:p>
            <a:pPr lvl="1"/>
            <a:r>
              <a:rPr lang="en-US" sz="2000" dirty="0" smtClean="0"/>
              <a:t>It </a:t>
            </a:r>
            <a:r>
              <a:rPr lang="en-US" sz="2000" dirty="0"/>
              <a:t>keeps a record of changes on disk for crash </a:t>
            </a:r>
            <a:r>
              <a:rPr lang="en-US" sz="2000" dirty="0" smtClean="0"/>
              <a:t>recovery</a:t>
            </a:r>
          </a:p>
          <a:p>
            <a:pPr lvl="1"/>
            <a:endParaRPr lang="en-US" sz="2000" dirty="0" smtClean="0"/>
          </a:p>
          <a:p>
            <a:r>
              <a:rPr lang="en-US" sz="2400" b="1" dirty="0" smtClean="0"/>
              <a:t>A </a:t>
            </a:r>
            <a:r>
              <a:rPr lang="en-US" sz="2400" b="1" dirty="0"/>
              <a:t>separate daemon known as the </a:t>
            </a:r>
            <a:r>
              <a:rPr lang="en-US" sz="2400" b="1" i="1" dirty="0"/>
              <a:t>Secondary NameNode </a:t>
            </a:r>
            <a:r>
              <a:rPr lang="en-US" sz="2400" b="1" i="1" dirty="0" smtClean="0"/>
              <a:t> </a:t>
            </a:r>
            <a:r>
              <a:rPr lang="en-US" sz="2400" b="1" dirty="0" smtClean="0"/>
              <a:t>takes care </a:t>
            </a:r>
            <a:r>
              <a:rPr lang="en-US" sz="2400" b="1" dirty="0"/>
              <a:t>of some housekeeping tasks for the NameNode</a:t>
            </a:r>
          </a:p>
          <a:p>
            <a:pPr lvl="1"/>
            <a:r>
              <a:rPr lang="en-US" sz="2000" dirty="0" smtClean="0"/>
              <a:t>Be </a:t>
            </a:r>
            <a:r>
              <a:rPr lang="en-US" sz="2000" dirty="0"/>
              <a:t>careful: The Secondary NameNode is </a:t>
            </a:r>
            <a:r>
              <a:rPr lang="en-US" sz="2000" b="1" i="1" dirty="0"/>
              <a:t>not </a:t>
            </a:r>
            <a:r>
              <a:rPr lang="en-US" sz="2000" dirty="0"/>
              <a:t>a </a:t>
            </a:r>
            <a:r>
              <a:rPr lang="en-US" sz="2000" dirty="0" smtClean="0"/>
              <a:t>backup </a:t>
            </a:r>
            <a:r>
              <a:rPr lang="en-US" sz="2000" dirty="0"/>
              <a:t>NameNode!</a:t>
            </a:r>
          </a:p>
        </p:txBody>
      </p:sp>
    </p:spTree>
    <p:extLst>
      <p:ext uri="{BB962C8B-B14F-4D97-AF65-F5344CB8AC3E}">
        <p14:creationId xmlns:p14="http://schemas.microsoft.com/office/powerpoint/2010/main" val="419102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799"/>
            <a:ext cx="8410575" cy="5011737"/>
          </a:xfrm>
        </p:spPr>
        <p:txBody>
          <a:bodyPr/>
          <a:lstStyle/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 smtClean="0"/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NameNode : Architecture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33400" y="1066800"/>
            <a:ext cx="8410575" cy="5011737"/>
          </a:xfrm>
          <a:prstGeom prst="rect">
            <a:avLst/>
          </a:prstGeom>
        </p:spPr>
        <p:txBody>
          <a:bodyPr/>
          <a:lstStyle>
            <a:lvl1pPr marL="228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–"/>
              <a:defRPr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»"/>
              <a:defRPr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/>
              <a:t>File System Basics.. What is File Descriptor ? What is </a:t>
            </a:r>
            <a:r>
              <a:rPr lang="en-US" sz="2000" dirty="0" err="1" smtClean="0"/>
              <a:t>iNode</a:t>
            </a:r>
            <a:r>
              <a:rPr lang="en-US" sz="2000" dirty="0" smtClean="0"/>
              <a:t> ?</a:t>
            </a:r>
          </a:p>
          <a:p>
            <a:pPr marL="0" indent="0">
              <a:buNone/>
            </a:pPr>
            <a:r>
              <a:rPr lang="en-US" sz="2000" dirty="0" smtClean="0"/>
              <a:t>What will be the access pattern for below two FD ?</a:t>
            </a:r>
          </a:p>
          <a:p>
            <a:pPr marL="0" indent="0">
              <a:buNone/>
            </a:pPr>
            <a:endParaRPr lang="en-US" sz="20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3612" y="1905000"/>
            <a:ext cx="4676775" cy="396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67165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219200"/>
            <a:ext cx="8410575" cy="5011737"/>
          </a:xfrm>
        </p:spPr>
        <p:txBody>
          <a:bodyPr/>
          <a:lstStyle/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 smtClean="0"/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NameNode Architecture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33400" y="1066800"/>
            <a:ext cx="8410575" cy="5011737"/>
          </a:xfrm>
          <a:prstGeom prst="rect">
            <a:avLst/>
          </a:prstGeom>
        </p:spPr>
        <p:txBody>
          <a:bodyPr/>
          <a:lstStyle>
            <a:lvl1pPr marL="228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–"/>
              <a:defRPr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»"/>
              <a:defRPr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The NameNode maintains the namespace tree and the mapping of blocks to </a:t>
            </a:r>
            <a:r>
              <a:rPr lang="en-US" sz="2400" dirty="0" smtClean="0"/>
              <a:t>DataNodes.</a:t>
            </a:r>
          </a:p>
          <a:p>
            <a:r>
              <a:rPr lang="en-US" sz="2400" dirty="0"/>
              <a:t>The </a:t>
            </a:r>
            <a:r>
              <a:rPr lang="en-US" sz="2400" dirty="0" err="1"/>
              <a:t>inodes</a:t>
            </a:r>
            <a:r>
              <a:rPr lang="en-US" sz="2400" dirty="0"/>
              <a:t> and the list of blocks that define the metadata of the name system are called the image. NameNode keeps the entire namespace image in RAM</a:t>
            </a:r>
            <a:r>
              <a:rPr lang="en-US" sz="2400" dirty="0" smtClean="0"/>
              <a:t>.</a:t>
            </a:r>
          </a:p>
          <a:p>
            <a:r>
              <a:rPr lang="en-US" sz="2400" dirty="0"/>
              <a:t>The persistent record of the image stored in the </a:t>
            </a:r>
            <a:r>
              <a:rPr lang="en-US" sz="2400" dirty="0" err="1"/>
              <a:t>NameNode's</a:t>
            </a:r>
            <a:r>
              <a:rPr lang="en-US" sz="2400" dirty="0"/>
              <a:t> local native </a:t>
            </a:r>
            <a:r>
              <a:rPr lang="en-US" sz="2400" dirty="0" smtClean="0"/>
              <a:t>file system </a:t>
            </a:r>
            <a:r>
              <a:rPr lang="en-US" sz="2400" dirty="0"/>
              <a:t>is called a </a:t>
            </a:r>
            <a:r>
              <a:rPr lang="en-US" sz="2400" dirty="0" smtClean="0"/>
              <a:t>checkpoint.</a:t>
            </a:r>
          </a:p>
          <a:p>
            <a:r>
              <a:rPr lang="en-US" sz="2400" dirty="0"/>
              <a:t>The NameNode records changes to HDFS in a write-ahead log </a:t>
            </a:r>
            <a:r>
              <a:rPr lang="en-US" sz="2400" dirty="0" smtClean="0"/>
              <a:t>(WAL)called </a:t>
            </a:r>
            <a:r>
              <a:rPr lang="en-US" sz="2400" dirty="0"/>
              <a:t>the journal in its local native </a:t>
            </a:r>
            <a:r>
              <a:rPr lang="en-US" sz="2400" dirty="0" smtClean="0"/>
              <a:t>file system</a:t>
            </a:r>
            <a:r>
              <a:rPr lang="en-US" sz="2400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828849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219200"/>
            <a:ext cx="8410575" cy="5011737"/>
          </a:xfrm>
        </p:spPr>
        <p:txBody>
          <a:bodyPr/>
          <a:lstStyle/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 smtClean="0"/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NameNode Architecture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33400" y="1066800"/>
            <a:ext cx="8410575" cy="5011737"/>
          </a:xfrm>
          <a:prstGeom prst="rect">
            <a:avLst/>
          </a:prstGeom>
        </p:spPr>
        <p:txBody>
          <a:bodyPr/>
          <a:lstStyle>
            <a:lvl1pPr marL="228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–"/>
              <a:defRPr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»"/>
              <a:defRPr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Why we need the Write Ahead Log 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437519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219200"/>
            <a:ext cx="8410575" cy="5011737"/>
          </a:xfrm>
        </p:spPr>
        <p:txBody>
          <a:bodyPr/>
          <a:lstStyle/>
          <a:p>
            <a:r>
              <a:rPr lang="en-US" sz="2400" dirty="0" smtClean="0"/>
              <a:t>Introduction to Distributed Computing</a:t>
            </a:r>
          </a:p>
          <a:p>
            <a:r>
              <a:rPr lang="en-US" sz="2400" dirty="0" smtClean="0"/>
              <a:t>Parallel </a:t>
            </a:r>
            <a:r>
              <a:rPr lang="en-US" sz="2400" dirty="0" err="1" smtClean="0"/>
              <a:t>vs</a:t>
            </a:r>
            <a:r>
              <a:rPr lang="en-US" sz="2400" dirty="0" smtClean="0"/>
              <a:t> Distributed Computing</a:t>
            </a:r>
          </a:p>
          <a:p>
            <a:r>
              <a:rPr lang="en-US" sz="2400" dirty="0" smtClean="0"/>
              <a:t>Parallelization and Synchronization</a:t>
            </a:r>
          </a:p>
          <a:p>
            <a:r>
              <a:rPr lang="en-US" sz="2400" dirty="0" smtClean="0"/>
              <a:t>Networking Primitives</a:t>
            </a:r>
            <a:endParaRPr lang="en-US" sz="2400" dirty="0"/>
          </a:p>
          <a:p>
            <a:pPr marL="0" indent="0">
              <a:buNone/>
            </a:pPr>
            <a:endParaRPr lang="en-US" sz="2400" b="1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itchFamily="34" charset="0"/>
                <a:cs typeface="Arial" pitchFamily="34" charset="0"/>
              </a:rPr>
              <a:t>Why 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Hadoop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8281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799"/>
            <a:ext cx="8410575" cy="5011737"/>
          </a:xfrm>
        </p:spPr>
        <p:txBody>
          <a:bodyPr/>
          <a:lstStyle/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 smtClean="0"/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NameNode : Architecture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33400" y="1066800"/>
            <a:ext cx="8410575" cy="5011737"/>
          </a:xfrm>
          <a:prstGeom prst="rect">
            <a:avLst/>
          </a:prstGeom>
        </p:spPr>
        <p:txBody>
          <a:bodyPr/>
          <a:lstStyle>
            <a:lvl1pPr marL="228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–"/>
              <a:defRPr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»"/>
              <a:defRPr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25" y="1200150"/>
            <a:ext cx="8591550" cy="5200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18569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799"/>
            <a:ext cx="8410575" cy="5011737"/>
          </a:xfrm>
        </p:spPr>
        <p:txBody>
          <a:bodyPr/>
          <a:lstStyle/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 smtClean="0"/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Hadoop Rack Awareness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33400" y="1066800"/>
            <a:ext cx="8410575" cy="5011737"/>
          </a:xfrm>
          <a:prstGeom prst="rect">
            <a:avLst/>
          </a:prstGeom>
        </p:spPr>
        <p:txBody>
          <a:bodyPr/>
          <a:lstStyle>
            <a:lvl1pPr marL="228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–"/>
              <a:defRPr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»"/>
              <a:defRPr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9190" y="1143000"/>
            <a:ext cx="5839809" cy="42075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28483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219200"/>
            <a:ext cx="8410575" cy="5011737"/>
          </a:xfrm>
        </p:spPr>
        <p:txBody>
          <a:bodyPr/>
          <a:lstStyle/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 smtClean="0"/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Write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33400" y="1066800"/>
            <a:ext cx="8410575" cy="5011737"/>
          </a:xfrm>
          <a:prstGeom prst="rect">
            <a:avLst/>
          </a:prstGeom>
        </p:spPr>
        <p:txBody>
          <a:bodyPr/>
          <a:lstStyle>
            <a:lvl1pPr marL="228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–"/>
              <a:defRPr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»"/>
              <a:defRPr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A client request to create a file does not reach the Namenode </a:t>
            </a:r>
            <a:r>
              <a:rPr lang="en-US" sz="2400" dirty="0" smtClean="0"/>
              <a:t>immediately</a:t>
            </a:r>
          </a:p>
          <a:p>
            <a:r>
              <a:rPr lang="en-US" sz="2400" dirty="0"/>
              <a:t>HDFS client caches the file data into a temporary local </a:t>
            </a:r>
            <a:r>
              <a:rPr lang="en-US" sz="2400" dirty="0" smtClean="0"/>
              <a:t>file.</a:t>
            </a:r>
          </a:p>
          <a:p>
            <a:r>
              <a:rPr lang="en-US" sz="2400" dirty="0"/>
              <a:t>When the local file accumulates a full block of user data, the client retrieves a list of Datanodes from the </a:t>
            </a:r>
            <a:r>
              <a:rPr lang="en-US" sz="2400" dirty="0" smtClean="0"/>
              <a:t>Namenode.</a:t>
            </a:r>
          </a:p>
          <a:p>
            <a:r>
              <a:rPr lang="en-US" sz="2400" dirty="0"/>
              <a:t>This list contains the Datanodes that will host a replica of that block. </a:t>
            </a:r>
            <a:endParaRPr lang="en-US" sz="2400" dirty="0" smtClean="0"/>
          </a:p>
          <a:p>
            <a:r>
              <a:rPr lang="en-US" sz="2400" dirty="0"/>
              <a:t>The client then flushes the data block to the first Datanode</a:t>
            </a:r>
            <a:r>
              <a:rPr lang="en-US" sz="2400" dirty="0" smtClean="0"/>
              <a:t>.</a:t>
            </a:r>
          </a:p>
          <a:p>
            <a:r>
              <a:rPr lang="en-US" sz="2400" dirty="0"/>
              <a:t>The first Datanode starts receiving the data in small portions </a:t>
            </a:r>
            <a:r>
              <a:rPr lang="en-US" sz="2400" dirty="0" smtClean="0"/>
              <a:t>,writes </a:t>
            </a:r>
            <a:r>
              <a:rPr lang="en-US" sz="2400" dirty="0"/>
              <a:t>each portion to its local repository and transfers that portion to the second Datanode in the list.</a:t>
            </a:r>
          </a:p>
        </p:txBody>
      </p:sp>
    </p:spTree>
    <p:extLst>
      <p:ext uri="{BB962C8B-B14F-4D97-AF65-F5344CB8AC3E}">
        <p14:creationId xmlns:p14="http://schemas.microsoft.com/office/powerpoint/2010/main" val="3346511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799"/>
            <a:ext cx="8410575" cy="5011737"/>
          </a:xfrm>
        </p:spPr>
        <p:txBody>
          <a:bodyPr/>
          <a:lstStyle/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 smtClean="0"/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Write 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33400" y="1066800"/>
            <a:ext cx="8410575" cy="5011737"/>
          </a:xfrm>
          <a:prstGeom prst="rect">
            <a:avLst/>
          </a:prstGeom>
        </p:spPr>
        <p:txBody>
          <a:bodyPr/>
          <a:lstStyle>
            <a:lvl1pPr marL="228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–"/>
              <a:defRPr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»"/>
              <a:defRPr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1" y="1208847"/>
            <a:ext cx="7467600" cy="54967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52315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799"/>
            <a:ext cx="8410575" cy="5011737"/>
          </a:xfrm>
        </p:spPr>
        <p:txBody>
          <a:bodyPr/>
          <a:lstStyle/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 smtClean="0"/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Block Report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33400" y="1066800"/>
            <a:ext cx="8410575" cy="5011737"/>
          </a:xfrm>
          <a:prstGeom prst="rect">
            <a:avLst/>
          </a:prstGeom>
        </p:spPr>
        <p:txBody>
          <a:bodyPr/>
          <a:lstStyle>
            <a:lvl1pPr marL="228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–"/>
              <a:defRPr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»"/>
              <a:defRPr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25" y="1066800"/>
            <a:ext cx="8210550" cy="5067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02846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799"/>
            <a:ext cx="8410575" cy="5011737"/>
          </a:xfrm>
        </p:spPr>
        <p:txBody>
          <a:bodyPr/>
          <a:lstStyle/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 smtClean="0"/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Re-Replication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33400" y="1066800"/>
            <a:ext cx="8410575" cy="5011737"/>
          </a:xfrm>
          <a:prstGeom prst="rect">
            <a:avLst/>
          </a:prstGeom>
        </p:spPr>
        <p:txBody>
          <a:bodyPr/>
          <a:lstStyle>
            <a:lvl1pPr marL="228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–"/>
              <a:defRPr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»"/>
              <a:defRPr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350831"/>
            <a:ext cx="7929563" cy="52023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42069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799"/>
            <a:ext cx="8410575" cy="5011737"/>
          </a:xfrm>
        </p:spPr>
        <p:txBody>
          <a:bodyPr/>
          <a:lstStyle/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 smtClean="0"/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Secondary Name Node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33400" y="1066800"/>
            <a:ext cx="8410575" cy="5011737"/>
          </a:xfrm>
          <a:prstGeom prst="rect">
            <a:avLst/>
          </a:prstGeom>
        </p:spPr>
        <p:txBody>
          <a:bodyPr/>
          <a:lstStyle>
            <a:lvl1pPr marL="228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–"/>
              <a:defRPr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»"/>
              <a:defRPr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304925"/>
            <a:ext cx="7810500" cy="5095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7094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219200"/>
            <a:ext cx="8410575" cy="5011737"/>
          </a:xfrm>
        </p:spPr>
        <p:txBody>
          <a:bodyPr/>
          <a:lstStyle/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 smtClean="0"/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Read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33400" y="1066800"/>
            <a:ext cx="8410575" cy="5011737"/>
          </a:xfrm>
          <a:prstGeom prst="rect">
            <a:avLst/>
          </a:prstGeom>
        </p:spPr>
        <p:txBody>
          <a:bodyPr/>
          <a:lstStyle>
            <a:lvl1pPr marL="228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–"/>
              <a:defRPr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»"/>
              <a:defRPr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You have to tell me how read will happen ?</a:t>
            </a:r>
          </a:p>
          <a:p>
            <a:pPr marL="0" indent="0">
              <a:buFont typeface="Arial" charset="0"/>
              <a:buNone/>
            </a:pPr>
            <a:r>
              <a:rPr lang="en-US" sz="2400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09511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799"/>
            <a:ext cx="8410575" cy="5011737"/>
          </a:xfrm>
        </p:spPr>
        <p:txBody>
          <a:bodyPr/>
          <a:lstStyle/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 smtClean="0"/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Read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33400" y="1066800"/>
            <a:ext cx="8410575" cy="5011737"/>
          </a:xfrm>
          <a:prstGeom prst="rect">
            <a:avLst/>
          </a:prstGeom>
        </p:spPr>
        <p:txBody>
          <a:bodyPr/>
          <a:lstStyle>
            <a:lvl1pPr marL="228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–"/>
              <a:defRPr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»"/>
              <a:defRPr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209548"/>
            <a:ext cx="7553325" cy="4962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0001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219200"/>
            <a:ext cx="8410575" cy="5011737"/>
          </a:xfrm>
        </p:spPr>
        <p:txBody>
          <a:bodyPr/>
          <a:lstStyle/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 smtClean="0"/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Read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33400" y="1066800"/>
            <a:ext cx="8410575" cy="5011737"/>
          </a:xfrm>
          <a:prstGeom prst="rect">
            <a:avLst/>
          </a:prstGeom>
        </p:spPr>
        <p:txBody>
          <a:bodyPr/>
          <a:lstStyle>
            <a:lvl1pPr marL="228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–"/>
              <a:defRPr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»"/>
              <a:defRPr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Let Data Node 3 wants to read data block A (in previous slide).</a:t>
            </a:r>
          </a:p>
          <a:p>
            <a:endParaRPr lang="en-US" sz="2400" dirty="0"/>
          </a:p>
          <a:p>
            <a:pPr marL="0" indent="0">
              <a:buNone/>
            </a:pPr>
            <a:r>
              <a:rPr lang="en-US" sz="2400" dirty="0" smtClean="0"/>
              <a:t>What will be the optimal strategy by Name Node ?</a:t>
            </a:r>
          </a:p>
          <a:p>
            <a:pPr marL="0" indent="0">
              <a:buFont typeface="Arial" charset="0"/>
              <a:buNone/>
            </a:pPr>
            <a:r>
              <a:rPr lang="en-US" sz="2400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79995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8410575" cy="5011737"/>
          </a:xfrm>
        </p:spPr>
        <p:txBody>
          <a:bodyPr/>
          <a:lstStyle/>
          <a:p>
            <a:r>
              <a:rPr lang="en-US" sz="2400" dirty="0" smtClean="0"/>
              <a:t>Moore’s Law : Density of transistors in a chip doubles ever 18 month at same cost.</a:t>
            </a:r>
          </a:p>
          <a:p>
            <a:endParaRPr lang="en-US" sz="2400" b="1" dirty="0"/>
          </a:p>
          <a:p>
            <a:endParaRPr lang="en-US" sz="2400" b="1" dirty="0"/>
          </a:p>
          <a:p>
            <a:pPr marL="0" indent="0">
              <a:buNone/>
            </a:pPr>
            <a:endParaRPr lang="en-US" sz="2400" b="1" dirty="0" smtClean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 smtClean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 smtClean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 smtClean="0"/>
          </a:p>
          <a:p>
            <a:pPr marL="0" indent="0">
              <a:buNone/>
            </a:pPr>
            <a:r>
              <a:rPr lang="en-US" sz="2400" dirty="0" smtClean="0"/>
              <a:t>Graph get flatten up at the end .. Why ?</a:t>
            </a:r>
          </a:p>
          <a:p>
            <a:pPr marL="0" indent="0">
              <a:buNone/>
            </a:pPr>
            <a:endParaRPr lang="en-US" sz="2400" b="1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Computer Speedup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0532" y="1752600"/>
            <a:ext cx="4724050" cy="3886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19646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799"/>
            <a:ext cx="8410575" cy="5011737"/>
          </a:xfrm>
        </p:spPr>
        <p:txBody>
          <a:bodyPr/>
          <a:lstStyle/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 smtClean="0"/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Read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33400" y="1066800"/>
            <a:ext cx="8410575" cy="5011737"/>
          </a:xfrm>
          <a:prstGeom prst="rect">
            <a:avLst/>
          </a:prstGeom>
        </p:spPr>
        <p:txBody>
          <a:bodyPr/>
          <a:lstStyle>
            <a:lvl1pPr marL="228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–"/>
              <a:defRPr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»"/>
              <a:defRPr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898" y="990600"/>
            <a:ext cx="8291401" cy="5072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97607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219200"/>
            <a:ext cx="8410575" cy="5011737"/>
          </a:xfrm>
        </p:spPr>
        <p:txBody>
          <a:bodyPr/>
          <a:lstStyle/>
          <a:p>
            <a:r>
              <a:rPr lang="en-US" sz="2400" dirty="0" smtClean="0">
                <a:latin typeface="Arial" pitchFamily="34" charset="0"/>
                <a:cs typeface="Arial" pitchFamily="34" charset="0"/>
              </a:rPr>
              <a:t>Why</a:t>
            </a:r>
            <a:r>
              <a:rPr lang="en-US" sz="240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Hadoop</a:t>
            </a:r>
          </a:p>
          <a:p>
            <a:r>
              <a:rPr lang="en-US" sz="2400" dirty="0">
                <a:latin typeface="Arial" pitchFamily="34" charset="0"/>
                <a:cs typeface="Arial" pitchFamily="34" charset="0"/>
              </a:rPr>
              <a:t>Hadoop Basic 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Concept</a:t>
            </a:r>
          </a:p>
          <a:p>
            <a:r>
              <a:rPr lang="en-US" sz="240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Map </a:t>
            </a:r>
            <a:r>
              <a:rPr lang="en-US" sz="24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Reduce Programming Paradigm</a:t>
            </a:r>
          </a:p>
          <a:p>
            <a:r>
              <a:rPr lang="en-US" sz="2400" dirty="0" smtClean="0">
                <a:latin typeface="Arial" pitchFamily="34" charset="0"/>
                <a:cs typeface="Arial" pitchFamily="34" charset="0"/>
              </a:rPr>
              <a:t>Hadoop 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Deep Dive</a:t>
            </a:r>
          </a:p>
          <a:p>
            <a:r>
              <a:rPr lang="en-US" sz="2400" dirty="0">
                <a:latin typeface="Arial" pitchFamily="34" charset="0"/>
                <a:cs typeface="Arial" pitchFamily="34" charset="0"/>
              </a:rPr>
              <a:t>Map Reduce Deep Dive</a:t>
            </a:r>
          </a:p>
          <a:p>
            <a:r>
              <a:rPr lang="en-US" sz="2400" dirty="0">
                <a:latin typeface="Arial" pitchFamily="34" charset="0"/>
                <a:cs typeface="Arial" pitchFamily="34" charset="0"/>
              </a:rPr>
              <a:t>Setting up Hadoop Cluster</a:t>
            </a:r>
          </a:p>
          <a:p>
            <a:r>
              <a:rPr lang="en-US" sz="2400" dirty="0">
                <a:latin typeface="Arial" pitchFamily="34" charset="0"/>
                <a:cs typeface="Arial" pitchFamily="34" charset="0"/>
              </a:rPr>
              <a:t>Hadoop Hands on</a:t>
            </a:r>
          </a:p>
          <a:p>
            <a:r>
              <a:rPr lang="en-US" sz="2400" dirty="0">
                <a:latin typeface="Arial" pitchFamily="34" charset="0"/>
                <a:cs typeface="Arial" pitchFamily="34" charset="0"/>
              </a:rPr>
              <a:t>Hadoop Advanced Programming</a:t>
            </a:r>
          </a:p>
          <a:p>
            <a:r>
              <a:rPr lang="en-US" sz="2400" dirty="0">
                <a:latin typeface="Arial" pitchFamily="34" charset="0"/>
                <a:cs typeface="Arial" pitchFamily="34" charset="0"/>
              </a:rPr>
              <a:t>Hadoop Eco System</a:t>
            </a:r>
          </a:p>
          <a:p>
            <a:r>
              <a:rPr lang="en-US" sz="2400" dirty="0">
                <a:latin typeface="Arial" pitchFamily="34" charset="0"/>
                <a:cs typeface="Arial" pitchFamily="34" charset="0"/>
              </a:rPr>
              <a:t>Beyond Hadoop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Agenda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7420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219200"/>
            <a:ext cx="8410575" cy="5011737"/>
          </a:xfrm>
        </p:spPr>
        <p:txBody>
          <a:bodyPr/>
          <a:lstStyle/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 smtClean="0"/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Functional Programming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33400" y="1066800"/>
            <a:ext cx="8410575" cy="5011737"/>
          </a:xfrm>
          <a:prstGeom prst="rect">
            <a:avLst/>
          </a:prstGeom>
        </p:spPr>
        <p:txBody>
          <a:bodyPr/>
          <a:lstStyle>
            <a:lvl1pPr marL="228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–"/>
              <a:defRPr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»"/>
              <a:defRPr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FP does not cerate modify Data Structure , they always create new one.</a:t>
            </a:r>
          </a:p>
          <a:p>
            <a:r>
              <a:rPr lang="en-US" sz="2400" dirty="0" smtClean="0"/>
              <a:t>Original Data still exists in unmodified form</a:t>
            </a:r>
          </a:p>
          <a:p>
            <a:r>
              <a:rPr lang="en-US" sz="2400" dirty="0" smtClean="0"/>
              <a:t>Data flow is implicate in program design</a:t>
            </a:r>
          </a:p>
          <a:p>
            <a:r>
              <a:rPr lang="en-US" sz="2400" dirty="0" smtClean="0"/>
              <a:t>Order of operation does not matter</a:t>
            </a:r>
          </a:p>
          <a:p>
            <a:pPr marL="0" indent="0">
              <a:buFont typeface="Arial" charset="0"/>
              <a:buNone/>
            </a:pPr>
            <a:r>
              <a:rPr lang="en-US" sz="2400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58291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219200"/>
            <a:ext cx="8410575" cy="5011737"/>
          </a:xfrm>
        </p:spPr>
        <p:txBody>
          <a:bodyPr/>
          <a:lstStyle/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 smtClean="0"/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 and REDUCE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33400" y="1066800"/>
            <a:ext cx="8410575" cy="5011737"/>
          </a:xfrm>
          <a:prstGeom prst="rect">
            <a:avLst/>
          </a:prstGeom>
        </p:spPr>
        <p:txBody>
          <a:bodyPr/>
          <a:lstStyle>
            <a:lvl1pPr marL="228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–"/>
              <a:defRPr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»"/>
              <a:defRPr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charset="0"/>
              <a:buNone/>
            </a:pPr>
            <a:r>
              <a:rPr lang="en-US" sz="2400" dirty="0" smtClean="0"/>
              <a:t> 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8837" y="1240120"/>
            <a:ext cx="5567363" cy="52368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31425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219200"/>
            <a:ext cx="8410575" cy="5011737"/>
          </a:xfrm>
        </p:spPr>
        <p:txBody>
          <a:bodyPr/>
          <a:lstStyle/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 smtClean="0"/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 Function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33400" y="1066800"/>
            <a:ext cx="8410575" cy="5011737"/>
          </a:xfrm>
          <a:prstGeom prst="rect">
            <a:avLst/>
          </a:prstGeom>
        </p:spPr>
        <p:txBody>
          <a:bodyPr/>
          <a:lstStyle>
            <a:lvl1pPr marL="228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–"/>
              <a:defRPr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»"/>
              <a:defRPr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charset="0"/>
              <a:buNone/>
            </a:pPr>
            <a:r>
              <a:rPr lang="en-US" sz="2400" dirty="0" smtClean="0"/>
              <a:t> 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9715" y="1447800"/>
            <a:ext cx="6655085" cy="336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76630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219200"/>
            <a:ext cx="8410575" cy="5011737"/>
          </a:xfrm>
        </p:spPr>
        <p:txBody>
          <a:bodyPr/>
          <a:lstStyle/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 smtClean="0"/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Reduce Function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33400" y="1066800"/>
            <a:ext cx="8410575" cy="5011737"/>
          </a:xfrm>
          <a:prstGeom prst="rect">
            <a:avLst/>
          </a:prstGeom>
        </p:spPr>
        <p:txBody>
          <a:bodyPr/>
          <a:lstStyle>
            <a:lvl1pPr marL="228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–"/>
              <a:defRPr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»"/>
              <a:defRPr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charset="0"/>
              <a:buNone/>
            </a:pPr>
            <a:r>
              <a:rPr lang="en-US" sz="2400" dirty="0" smtClean="0"/>
              <a:t> 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526" y="1905000"/>
            <a:ext cx="7732474" cy="2790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37664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219200"/>
            <a:ext cx="8410575" cy="5011737"/>
          </a:xfrm>
        </p:spPr>
        <p:txBody>
          <a:bodyPr/>
          <a:lstStyle/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 smtClean="0"/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Reduce Function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33400" y="1066800"/>
            <a:ext cx="8410575" cy="5011737"/>
          </a:xfrm>
          <a:prstGeom prst="rect">
            <a:avLst/>
          </a:prstGeom>
        </p:spPr>
        <p:txBody>
          <a:bodyPr/>
          <a:lstStyle>
            <a:lvl1pPr marL="228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–"/>
              <a:defRPr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»"/>
              <a:defRPr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charset="0"/>
              <a:buNone/>
            </a:pPr>
            <a:r>
              <a:rPr lang="en-US" sz="2400" dirty="0" smtClean="0"/>
              <a:t> 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526" y="1905000"/>
            <a:ext cx="7732474" cy="2790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85506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219200"/>
            <a:ext cx="8410575" cy="5011737"/>
          </a:xfrm>
        </p:spPr>
        <p:txBody>
          <a:bodyPr/>
          <a:lstStyle/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 smtClean="0"/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 Reduce : Whole Picture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33400" y="1066800"/>
            <a:ext cx="8410575" cy="5011737"/>
          </a:xfrm>
          <a:prstGeom prst="rect">
            <a:avLst/>
          </a:prstGeom>
        </p:spPr>
        <p:txBody>
          <a:bodyPr/>
          <a:lstStyle>
            <a:lvl1pPr marL="228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–"/>
              <a:defRPr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»"/>
              <a:defRPr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charset="0"/>
              <a:buNone/>
            </a:pPr>
            <a:r>
              <a:rPr lang="en-US" sz="2400" dirty="0" smtClean="0"/>
              <a:t> 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413" y="1076325"/>
            <a:ext cx="7115175" cy="4705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35940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219200"/>
            <a:ext cx="8410575" cy="5011737"/>
          </a:xfrm>
        </p:spPr>
        <p:txBody>
          <a:bodyPr/>
          <a:lstStyle/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 smtClean="0"/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 Reduce : Example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33400" y="1066800"/>
            <a:ext cx="8410575" cy="5011737"/>
          </a:xfrm>
          <a:prstGeom prst="rect">
            <a:avLst/>
          </a:prstGeom>
        </p:spPr>
        <p:txBody>
          <a:bodyPr/>
          <a:lstStyle>
            <a:lvl1pPr marL="228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–"/>
              <a:defRPr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»"/>
              <a:defRPr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charset="0"/>
              <a:buNone/>
            </a:pPr>
            <a:r>
              <a:rPr lang="en-US" sz="2400" dirty="0" smtClean="0"/>
              <a:t> </a:t>
            </a: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0250" name="Picture 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538" y="1200150"/>
            <a:ext cx="6638925" cy="445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78021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219200"/>
            <a:ext cx="8410575" cy="5011737"/>
          </a:xfrm>
        </p:spPr>
        <p:txBody>
          <a:bodyPr/>
          <a:lstStyle/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 smtClean="0"/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 Reduce : Example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33400" y="1066800"/>
            <a:ext cx="8410575" cy="5011737"/>
          </a:xfrm>
          <a:prstGeom prst="rect">
            <a:avLst/>
          </a:prstGeom>
        </p:spPr>
        <p:txBody>
          <a:bodyPr/>
          <a:lstStyle>
            <a:lvl1pPr marL="228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–"/>
              <a:defRPr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»"/>
              <a:defRPr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charset="0"/>
              <a:buNone/>
            </a:pPr>
            <a:r>
              <a:rPr lang="en-US" sz="2400" dirty="0" smtClean="0"/>
              <a:t> </a:t>
            </a: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975" y="1152525"/>
            <a:ext cx="7258050" cy="5019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87340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219200"/>
            <a:ext cx="8410575" cy="5011737"/>
          </a:xfrm>
        </p:spPr>
        <p:txBody>
          <a:bodyPr/>
          <a:lstStyle/>
          <a:p>
            <a:r>
              <a:rPr lang="en-US" sz="2400" dirty="0"/>
              <a:t>For decades, the primary push was to increase the computing</a:t>
            </a:r>
          </a:p>
          <a:p>
            <a:pPr marL="0" indent="0">
              <a:buNone/>
            </a:pPr>
            <a:r>
              <a:rPr lang="en-US" sz="2400" dirty="0" smtClean="0"/>
              <a:t>    power </a:t>
            </a:r>
            <a:r>
              <a:rPr lang="en-US" sz="2400" dirty="0"/>
              <a:t>of a single machine</a:t>
            </a:r>
          </a:p>
          <a:p>
            <a:pPr lvl="1"/>
            <a:r>
              <a:rPr lang="en-US" sz="2000" dirty="0" smtClean="0"/>
              <a:t> </a:t>
            </a:r>
            <a:r>
              <a:rPr lang="en-US" sz="2000" dirty="0"/>
              <a:t>Faster processor, more RAM</a:t>
            </a:r>
            <a:endParaRPr lang="en-US" sz="2000" dirty="0">
              <a:latin typeface="Arial" pitchFamily="34" charset="0"/>
              <a:cs typeface="Arial" pitchFamily="34" charset="0"/>
            </a:endParaRPr>
          </a:p>
          <a:p>
            <a:r>
              <a:rPr lang="en-US" sz="2400" dirty="0"/>
              <a:t>Parallel Computing</a:t>
            </a:r>
          </a:p>
          <a:p>
            <a:r>
              <a:rPr lang="en-US" sz="2400" dirty="0" smtClean="0"/>
              <a:t>Distributed systems evolved to allow developers to use multiple machines for a single job</a:t>
            </a:r>
            <a:endParaRPr lang="en-US" sz="2400" dirty="0" smtClean="0">
              <a:latin typeface="Arial" pitchFamily="34" charset="0"/>
              <a:cs typeface="Arial" pitchFamily="34" charset="0"/>
            </a:endParaRPr>
          </a:p>
          <a:p>
            <a:endParaRPr lang="en-US" sz="2400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Traditional Large Scale System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8086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219200"/>
            <a:ext cx="8410575" cy="5011737"/>
          </a:xfrm>
        </p:spPr>
        <p:txBody>
          <a:bodyPr/>
          <a:lstStyle/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 smtClean="0"/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MapReduce : Terminology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33400" y="1066800"/>
            <a:ext cx="8410575" cy="5011737"/>
          </a:xfrm>
          <a:prstGeom prst="rect">
            <a:avLst/>
          </a:prstGeom>
        </p:spPr>
        <p:txBody>
          <a:bodyPr/>
          <a:lstStyle>
            <a:lvl1pPr marL="228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–"/>
              <a:defRPr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»"/>
              <a:defRPr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/>
              <a:t>A </a:t>
            </a:r>
            <a:r>
              <a:rPr lang="en-US" sz="2400" b="1" i="1" dirty="0"/>
              <a:t>job </a:t>
            </a:r>
            <a:r>
              <a:rPr lang="en-US" sz="2400" b="1" dirty="0"/>
              <a:t>is a ‘full program’</a:t>
            </a:r>
          </a:p>
          <a:p>
            <a:pPr lvl="1"/>
            <a:r>
              <a:rPr lang="en-US" sz="2000" dirty="0" smtClean="0"/>
              <a:t> </a:t>
            </a:r>
            <a:r>
              <a:rPr lang="en-US" sz="2000" dirty="0"/>
              <a:t>A complete execution of Mappers and Reducers over a dataset</a:t>
            </a:r>
          </a:p>
          <a:p>
            <a:r>
              <a:rPr lang="en-US" sz="2400" b="1" dirty="0" smtClean="0"/>
              <a:t>A </a:t>
            </a:r>
            <a:r>
              <a:rPr lang="en-US" sz="2400" b="1" i="1" dirty="0"/>
              <a:t>task </a:t>
            </a:r>
            <a:r>
              <a:rPr lang="en-US" sz="2400" b="1" dirty="0"/>
              <a:t>is the execution of a single Mapper or Reducer over a </a:t>
            </a:r>
            <a:r>
              <a:rPr lang="en-US" sz="2400" b="1" dirty="0" smtClean="0"/>
              <a:t>slice of </a:t>
            </a:r>
            <a:r>
              <a:rPr lang="en-US" sz="2400" b="1" dirty="0"/>
              <a:t>data</a:t>
            </a:r>
          </a:p>
          <a:p>
            <a:r>
              <a:rPr lang="en-US" sz="2400" b="1" dirty="0" smtClean="0"/>
              <a:t>A </a:t>
            </a:r>
            <a:r>
              <a:rPr lang="en-US" sz="2400" b="1" i="1" dirty="0"/>
              <a:t>task attempt </a:t>
            </a:r>
            <a:r>
              <a:rPr lang="en-US" sz="2400" b="1" dirty="0"/>
              <a:t>is a particular instance of an attempt to execute </a:t>
            </a:r>
            <a:r>
              <a:rPr lang="en-US" sz="2400" b="1" dirty="0" smtClean="0"/>
              <a:t>a task</a:t>
            </a:r>
            <a:endParaRPr lang="en-US" sz="2400" b="1" dirty="0"/>
          </a:p>
          <a:p>
            <a:pPr lvl="1"/>
            <a:r>
              <a:rPr lang="en-US" sz="2000" dirty="0" smtClean="0"/>
              <a:t>There </a:t>
            </a:r>
            <a:r>
              <a:rPr lang="en-US" sz="2000" dirty="0"/>
              <a:t>will be at least as many task attempts as there are tasks</a:t>
            </a:r>
          </a:p>
          <a:p>
            <a:pPr lvl="1"/>
            <a:r>
              <a:rPr lang="en-US" sz="2000" dirty="0" smtClean="0"/>
              <a:t>If </a:t>
            </a:r>
            <a:r>
              <a:rPr lang="en-US" sz="2000" dirty="0"/>
              <a:t>a task attempt fails, another will be started by the JobTracker</a:t>
            </a:r>
            <a:r>
              <a:rPr lang="en-US" sz="2000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93787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219200"/>
            <a:ext cx="8410575" cy="5011737"/>
          </a:xfrm>
        </p:spPr>
        <p:txBody>
          <a:bodyPr/>
          <a:lstStyle/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 smtClean="0"/>
              <a:t> </a:t>
            </a:r>
            <a:endParaRPr lang="en-US" sz="16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Mapper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33400" y="1066800"/>
            <a:ext cx="8410575" cy="5011737"/>
          </a:xfrm>
          <a:prstGeom prst="rect">
            <a:avLst/>
          </a:prstGeom>
        </p:spPr>
        <p:txBody>
          <a:bodyPr/>
          <a:lstStyle>
            <a:lvl1pPr marL="228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–"/>
              <a:defRPr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»"/>
              <a:defRPr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/>
              <a:t>Hadoop attempts to ensure that Mappers run on nodes </a:t>
            </a:r>
            <a:r>
              <a:rPr lang="en-US" sz="2000" b="1" dirty="0" smtClean="0"/>
              <a:t>which hold </a:t>
            </a:r>
            <a:r>
              <a:rPr lang="en-US" sz="2000" b="1" dirty="0"/>
              <a:t>their portion of the data locally, to avoid network traffic</a:t>
            </a:r>
          </a:p>
          <a:p>
            <a:pPr lvl="1"/>
            <a:r>
              <a:rPr lang="en-US" sz="1600" dirty="0" smtClean="0"/>
              <a:t>Multiple </a:t>
            </a:r>
            <a:r>
              <a:rPr lang="en-US" sz="1600" dirty="0"/>
              <a:t>Mappers run in parallel, each processing a portion of the input </a:t>
            </a:r>
            <a:r>
              <a:rPr lang="en-US" sz="1600" dirty="0" smtClean="0"/>
              <a:t>data</a:t>
            </a:r>
          </a:p>
          <a:p>
            <a:pPr lvl="1"/>
            <a:endParaRPr lang="en-US" sz="1600" dirty="0"/>
          </a:p>
          <a:p>
            <a:r>
              <a:rPr lang="en-US" sz="2000" b="1" dirty="0" smtClean="0"/>
              <a:t>The </a:t>
            </a:r>
            <a:r>
              <a:rPr lang="en-US" sz="2000" b="1" dirty="0"/>
              <a:t>Mapper reads data in the form of key/value </a:t>
            </a:r>
            <a:r>
              <a:rPr lang="en-US" sz="2000" b="1" dirty="0" smtClean="0"/>
              <a:t>pairs</a:t>
            </a:r>
          </a:p>
          <a:p>
            <a:endParaRPr lang="en-US" sz="2000" b="1" dirty="0"/>
          </a:p>
          <a:p>
            <a:r>
              <a:rPr lang="en-US" sz="2000" b="1" dirty="0" smtClean="0"/>
              <a:t>It </a:t>
            </a:r>
            <a:r>
              <a:rPr lang="en-US" sz="2000" b="1" dirty="0"/>
              <a:t>outputs zero or more key/value pairs</a:t>
            </a:r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323552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219200"/>
            <a:ext cx="8410575" cy="5011737"/>
          </a:xfrm>
        </p:spPr>
        <p:txBody>
          <a:bodyPr/>
          <a:lstStyle/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 smtClean="0"/>
              <a:t> </a:t>
            </a:r>
            <a:endParaRPr lang="en-US" sz="16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Reducer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33400" y="1066800"/>
            <a:ext cx="8410575" cy="5011737"/>
          </a:xfrm>
          <a:prstGeom prst="rect">
            <a:avLst/>
          </a:prstGeom>
        </p:spPr>
        <p:txBody>
          <a:bodyPr/>
          <a:lstStyle>
            <a:lvl1pPr marL="228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–"/>
              <a:defRPr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»"/>
              <a:defRPr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/>
              <a:t>After the Map phase is over, all the intermediate values for </a:t>
            </a:r>
            <a:r>
              <a:rPr lang="en-US" sz="2000" b="1" dirty="0" smtClean="0"/>
              <a:t>a given </a:t>
            </a:r>
            <a:r>
              <a:rPr lang="en-US" sz="2000" b="1" dirty="0"/>
              <a:t>intermediate key are combined together into a list</a:t>
            </a:r>
          </a:p>
          <a:p>
            <a:r>
              <a:rPr lang="en-US" sz="2000" b="1" dirty="0" smtClean="0"/>
              <a:t>This </a:t>
            </a:r>
            <a:r>
              <a:rPr lang="en-US" sz="2000" b="1" dirty="0"/>
              <a:t>list is given to a Reducer</a:t>
            </a:r>
          </a:p>
          <a:p>
            <a:pPr lvl="1"/>
            <a:r>
              <a:rPr lang="en-US" sz="1600" dirty="0" smtClean="0"/>
              <a:t>There </a:t>
            </a:r>
            <a:r>
              <a:rPr lang="en-US" sz="1600" dirty="0"/>
              <a:t>may be a single Reducer, or multiple Reducers</a:t>
            </a:r>
          </a:p>
          <a:p>
            <a:pPr lvl="1"/>
            <a:r>
              <a:rPr lang="en-US" sz="1600" dirty="0" smtClean="0"/>
              <a:t>This </a:t>
            </a:r>
            <a:r>
              <a:rPr lang="en-US" sz="1600" dirty="0"/>
              <a:t>is specified as part of the job configuration (see later)</a:t>
            </a:r>
          </a:p>
          <a:p>
            <a:pPr lvl="1"/>
            <a:r>
              <a:rPr lang="en-US" sz="1600" dirty="0" smtClean="0"/>
              <a:t>All </a:t>
            </a:r>
            <a:r>
              <a:rPr lang="en-US" sz="1600" dirty="0"/>
              <a:t>values associated with a particular intermediate key are guaranteed to go to the same Reducer</a:t>
            </a:r>
          </a:p>
          <a:p>
            <a:pPr lvl="1"/>
            <a:r>
              <a:rPr lang="en-US" sz="1600" dirty="0"/>
              <a:t>The intermediate keys, and their value lists, are passed to the Reducer in sorted key order</a:t>
            </a:r>
          </a:p>
          <a:p>
            <a:pPr lvl="1"/>
            <a:r>
              <a:rPr lang="en-US" sz="1600" dirty="0" smtClean="0"/>
              <a:t>This </a:t>
            </a:r>
            <a:r>
              <a:rPr lang="en-US" sz="1600" dirty="0"/>
              <a:t>step is known as the ‘shuffle and sort’</a:t>
            </a:r>
          </a:p>
          <a:p>
            <a:r>
              <a:rPr lang="en-US" sz="2000" b="1" dirty="0" smtClean="0"/>
              <a:t>The </a:t>
            </a:r>
            <a:r>
              <a:rPr lang="en-US" sz="2000" b="1" dirty="0"/>
              <a:t>Reducer outputs zero or more final key/value pairs</a:t>
            </a:r>
          </a:p>
          <a:p>
            <a:pPr lvl="1"/>
            <a:r>
              <a:rPr lang="en-US" sz="1600" dirty="0" smtClean="0"/>
              <a:t>These </a:t>
            </a:r>
            <a:r>
              <a:rPr lang="en-US" sz="1600" dirty="0"/>
              <a:t>are written to </a:t>
            </a:r>
            <a:r>
              <a:rPr lang="en-US" sz="1600" dirty="0" smtClean="0"/>
              <a:t>HDFS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30028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219200"/>
            <a:ext cx="8410575" cy="5011737"/>
          </a:xfrm>
        </p:spPr>
        <p:txBody>
          <a:bodyPr/>
          <a:lstStyle/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 smtClean="0"/>
              <a:t> </a:t>
            </a:r>
            <a:endParaRPr lang="en-US" sz="16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MapReduce : Any bottleneck ?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33400" y="1066800"/>
            <a:ext cx="8410575" cy="5011737"/>
          </a:xfrm>
          <a:prstGeom prst="rect">
            <a:avLst/>
          </a:prstGeom>
        </p:spPr>
        <p:txBody>
          <a:bodyPr/>
          <a:lstStyle>
            <a:lvl1pPr marL="228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–"/>
              <a:defRPr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»"/>
              <a:defRPr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Did you find any bottleneck in Map Reduce Pipeline?</a:t>
            </a:r>
            <a:endParaRPr lang="en-US" sz="2400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676400"/>
            <a:ext cx="6300788" cy="40499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02757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295400"/>
            <a:ext cx="8410575" cy="5011737"/>
          </a:xfrm>
        </p:spPr>
        <p:txBody>
          <a:bodyPr/>
          <a:lstStyle/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 smtClean="0"/>
              <a:t> </a:t>
            </a:r>
            <a:endParaRPr lang="en-US" sz="16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50838"/>
            <a:ext cx="8229600" cy="1143000"/>
          </a:xfrm>
        </p:spPr>
        <p:txBody>
          <a:bodyPr/>
          <a:lstStyle/>
          <a:p>
            <a:r>
              <a:rPr lang="en-US" dirty="0" smtClean="0"/>
              <a:t>MapReduce : Architecture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33400" y="1143000"/>
            <a:ext cx="8410575" cy="5011737"/>
          </a:xfrm>
          <a:prstGeom prst="rect">
            <a:avLst/>
          </a:prstGeom>
        </p:spPr>
        <p:txBody>
          <a:bodyPr/>
          <a:lstStyle>
            <a:lvl1pPr marL="228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–"/>
              <a:defRPr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»"/>
              <a:defRPr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307250"/>
            <a:ext cx="6858000" cy="5398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13863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219200"/>
            <a:ext cx="8410575" cy="5011737"/>
          </a:xfrm>
        </p:spPr>
        <p:txBody>
          <a:bodyPr/>
          <a:lstStyle/>
          <a:p>
            <a:r>
              <a:rPr lang="en-US" sz="2400" dirty="0" smtClean="0">
                <a:latin typeface="Arial" pitchFamily="34" charset="0"/>
                <a:cs typeface="Arial" pitchFamily="34" charset="0"/>
              </a:rPr>
              <a:t>Why</a:t>
            </a:r>
            <a:r>
              <a:rPr lang="en-US" sz="240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Hadoop</a:t>
            </a:r>
          </a:p>
          <a:p>
            <a:r>
              <a:rPr lang="en-US" sz="2400" dirty="0">
                <a:latin typeface="Arial" pitchFamily="34" charset="0"/>
                <a:cs typeface="Arial" pitchFamily="34" charset="0"/>
              </a:rPr>
              <a:t>Hadoop Basic 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Concept</a:t>
            </a:r>
          </a:p>
          <a:p>
            <a:r>
              <a:rPr lang="en-US" sz="2400" dirty="0" smtClean="0">
                <a:latin typeface="Arial" pitchFamily="34" charset="0"/>
                <a:cs typeface="Arial" pitchFamily="34" charset="0"/>
              </a:rPr>
              <a:t>Map 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Reduce Programming Paradigm</a:t>
            </a:r>
          </a:p>
          <a:p>
            <a:r>
              <a:rPr lang="en-US" sz="240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Hadoop </a:t>
            </a:r>
            <a:r>
              <a:rPr lang="en-US" sz="24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Deep Dive</a:t>
            </a:r>
          </a:p>
          <a:p>
            <a:r>
              <a:rPr lang="en-US" sz="2400" dirty="0">
                <a:latin typeface="Arial" pitchFamily="34" charset="0"/>
                <a:cs typeface="Arial" pitchFamily="34" charset="0"/>
              </a:rPr>
              <a:t>Map Reduce Deep Dive</a:t>
            </a:r>
          </a:p>
          <a:p>
            <a:r>
              <a:rPr lang="en-US" sz="2400" dirty="0">
                <a:latin typeface="Arial" pitchFamily="34" charset="0"/>
                <a:cs typeface="Arial" pitchFamily="34" charset="0"/>
              </a:rPr>
              <a:t>Setting up Hadoop Cluster</a:t>
            </a:r>
          </a:p>
          <a:p>
            <a:r>
              <a:rPr lang="en-US" sz="2400" dirty="0">
                <a:latin typeface="Arial" pitchFamily="34" charset="0"/>
                <a:cs typeface="Arial" pitchFamily="34" charset="0"/>
              </a:rPr>
              <a:t>Hadoop Hands on</a:t>
            </a:r>
          </a:p>
          <a:p>
            <a:r>
              <a:rPr lang="en-US" sz="2400" dirty="0">
                <a:latin typeface="Arial" pitchFamily="34" charset="0"/>
                <a:cs typeface="Arial" pitchFamily="34" charset="0"/>
              </a:rPr>
              <a:t>Hadoop Advanced Programming</a:t>
            </a:r>
          </a:p>
          <a:p>
            <a:r>
              <a:rPr lang="en-US" sz="2400" dirty="0">
                <a:latin typeface="Arial" pitchFamily="34" charset="0"/>
                <a:cs typeface="Arial" pitchFamily="34" charset="0"/>
              </a:rPr>
              <a:t>Hadoop Eco System</a:t>
            </a:r>
          </a:p>
          <a:p>
            <a:r>
              <a:rPr lang="en-US" sz="2400" dirty="0">
                <a:latin typeface="Arial" pitchFamily="34" charset="0"/>
                <a:cs typeface="Arial" pitchFamily="34" charset="0"/>
              </a:rPr>
              <a:t>Beyond Hadoop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Agenda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8427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219200"/>
            <a:ext cx="8410575" cy="5011737"/>
          </a:xfrm>
        </p:spPr>
        <p:txBody>
          <a:bodyPr/>
          <a:lstStyle/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 smtClean="0"/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6900" y="231775"/>
            <a:ext cx="7861300" cy="863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Understanding Input Output in Map Reduce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33400" y="1066800"/>
            <a:ext cx="8410575" cy="5011737"/>
          </a:xfrm>
          <a:prstGeom prst="rect">
            <a:avLst/>
          </a:prstGeom>
        </p:spPr>
        <p:txBody>
          <a:bodyPr/>
          <a:lstStyle>
            <a:lvl1pPr marL="228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–"/>
              <a:defRPr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»"/>
              <a:defRPr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1257300"/>
            <a:ext cx="6324600" cy="544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19875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066801"/>
            <a:ext cx="8410575" cy="4724400"/>
          </a:xfrm>
        </p:spPr>
        <p:txBody>
          <a:bodyPr/>
          <a:lstStyle/>
          <a:p>
            <a:pPr marL="0" indent="0">
              <a:buNone/>
            </a:pPr>
            <a:endParaRPr lang="en-US" sz="2400" dirty="0"/>
          </a:p>
          <a:p>
            <a:pPr lvl="1"/>
            <a:r>
              <a:rPr lang="en-US" sz="2400" dirty="0" smtClean="0"/>
              <a:t> </a:t>
            </a:r>
            <a:endParaRPr lang="en-US" sz="16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InputFormat, RecordReader, Splits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33400" y="1066800"/>
            <a:ext cx="8410575" cy="5011737"/>
          </a:xfrm>
          <a:prstGeom prst="rect">
            <a:avLst/>
          </a:prstGeom>
        </p:spPr>
        <p:txBody>
          <a:bodyPr/>
          <a:lstStyle>
            <a:lvl1pPr marL="228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–"/>
              <a:defRPr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»"/>
              <a:defRPr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Every job in MapReduce must define its </a:t>
            </a:r>
            <a:r>
              <a:rPr lang="en-US" sz="2000" dirty="0" smtClean="0"/>
              <a:t>Inputs </a:t>
            </a:r>
            <a:r>
              <a:rPr lang="en-US" sz="2000" dirty="0"/>
              <a:t>F</a:t>
            </a:r>
            <a:r>
              <a:rPr lang="en-US" sz="2000" dirty="0" smtClean="0"/>
              <a:t>ormat</a:t>
            </a:r>
          </a:p>
          <a:p>
            <a:r>
              <a:rPr lang="en-US" sz="2000" dirty="0"/>
              <a:t>InputFormat implementers must fulfill three contracts</a:t>
            </a:r>
          </a:p>
          <a:p>
            <a:pPr lvl="1"/>
            <a:r>
              <a:rPr lang="en-US" sz="1600" dirty="0"/>
              <a:t>they describe type information for map input keys and </a:t>
            </a:r>
            <a:r>
              <a:rPr lang="en-US" sz="1600" dirty="0" smtClean="0"/>
              <a:t>values</a:t>
            </a:r>
          </a:p>
          <a:p>
            <a:pPr lvl="1"/>
            <a:r>
              <a:rPr lang="en-US" sz="1600" dirty="0"/>
              <a:t>they specify </a:t>
            </a:r>
            <a:r>
              <a:rPr lang="en-US" sz="1600" dirty="0" smtClean="0"/>
              <a:t>how the </a:t>
            </a:r>
            <a:r>
              <a:rPr lang="en-US" sz="1600" dirty="0"/>
              <a:t>input data should be </a:t>
            </a:r>
            <a:r>
              <a:rPr lang="en-US" sz="1600" dirty="0" smtClean="0"/>
              <a:t>partitioned</a:t>
            </a:r>
          </a:p>
          <a:p>
            <a:pPr lvl="1"/>
            <a:r>
              <a:rPr lang="en-US" sz="1600" dirty="0"/>
              <a:t>they indicate the </a:t>
            </a:r>
            <a:r>
              <a:rPr lang="en-US" sz="1600" dirty="0" smtClean="0"/>
              <a:t>RecordReader instance </a:t>
            </a:r>
            <a:r>
              <a:rPr lang="en-US" sz="1600" dirty="0"/>
              <a:t>that should read the data from </a:t>
            </a:r>
            <a:r>
              <a:rPr lang="en-US" sz="1600" dirty="0" smtClean="0"/>
              <a:t>source</a:t>
            </a:r>
          </a:p>
          <a:p>
            <a:pPr lvl="1"/>
            <a:endParaRPr lang="en-US" sz="1600" dirty="0"/>
          </a:p>
          <a:p>
            <a:r>
              <a:rPr lang="en-US" sz="2000" dirty="0"/>
              <a:t>M</a:t>
            </a:r>
            <a:r>
              <a:rPr lang="en-US" sz="2000" dirty="0" smtClean="0"/>
              <a:t>ost </a:t>
            </a:r>
            <a:r>
              <a:rPr lang="en-US" sz="2000" dirty="0"/>
              <a:t>crucial contract is that of determining how to divide the input </a:t>
            </a:r>
            <a:r>
              <a:rPr lang="en-US" sz="2000" dirty="0" smtClean="0"/>
              <a:t>data</a:t>
            </a:r>
          </a:p>
          <a:p>
            <a:r>
              <a:rPr lang="en-US" sz="2000" dirty="0"/>
              <a:t>In MapReduce nomenclature these divisions are referred to as </a:t>
            </a:r>
            <a:r>
              <a:rPr lang="en-US" sz="2000" i="1" dirty="0"/>
              <a:t>input </a:t>
            </a:r>
            <a:r>
              <a:rPr lang="en-US" sz="2000" i="1" dirty="0" smtClean="0"/>
              <a:t>splits</a:t>
            </a:r>
          </a:p>
          <a:p>
            <a:r>
              <a:rPr lang="en-US" sz="2000" dirty="0" smtClean="0"/>
              <a:t>The input </a:t>
            </a:r>
            <a:r>
              <a:rPr lang="en-US" sz="2000" dirty="0"/>
              <a:t>splits directly impact the map </a:t>
            </a:r>
            <a:r>
              <a:rPr lang="en-US" sz="2000" dirty="0" smtClean="0"/>
              <a:t>parallelism</a:t>
            </a:r>
          </a:p>
          <a:p>
            <a:r>
              <a:rPr lang="en-US" sz="2000" dirty="0" smtClean="0"/>
              <a:t>Number of MAP task = Number for splits</a:t>
            </a:r>
          </a:p>
          <a:p>
            <a:r>
              <a:rPr lang="en-US" sz="2000" dirty="0" smtClean="0"/>
              <a:t>Normally split size = HDFS Block Size</a:t>
            </a:r>
          </a:p>
          <a:p>
            <a:endParaRPr lang="en-US" sz="2000" dirty="0"/>
          </a:p>
          <a:p>
            <a:pPr marL="0" indent="0">
              <a:buNone/>
            </a:pPr>
            <a:r>
              <a:rPr lang="en-US" sz="2000" dirty="0" smtClean="0"/>
              <a:t>What will happen if the InputFormat not able to split the input data ?</a:t>
            </a:r>
            <a:endParaRPr lang="en-US" sz="2000" dirty="0"/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914287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Input Output Actors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788" y="1495425"/>
            <a:ext cx="7210425" cy="3867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32894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219200"/>
            <a:ext cx="8410575" cy="5011737"/>
          </a:xfrm>
        </p:spPr>
        <p:txBody>
          <a:bodyPr/>
          <a:lstStyle/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 smtClean="0"/>
              <a:t> </a:t>
            </a:r>
            <a:endParaRPr lang="en-US" sz="16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InputFormat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33400" y="1066800"/>
            <a:ext cx="8410575" cy="5011737"/>
          </a:xfrm>
          <a:prstGeom prst="rect">
            <a:avLst/>
          </a:prstGeom>
        </p:spPr>
        <p:txBody>
          <a:bodyPr/>
          <a:lstStyle>
            <a:lvl1pPr marL="228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–"/>
              <a:defRPr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»"/>
              <a:defRPr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6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145" y="1371600"/>
            <a:ext cx="8920655" cy="426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39399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219200"/>
            <a:ext cx="8410575" cy="5011737"/>
          </a:xfrm>
        </p:spPr>
        <p:txBody>
          <a:bodyPr/>
          <a:lstStyle/>
          <a:p>
            <a:r>
              <a:rPr lang="en-US" sz="2400" dirty="0" smtClean="0"/>
              <a:t>Parallel Computing favored in early years</a:t>
            </a:r>
          </a:p>
          <a:p>
            <a:r>
              <a:rPr lang="en-US" sz="2400" dirty="0" smtClean="0"/>
              <a:t>Primarily Vector-based at first</a:t>
            </a:r>
          </a:p>
          <a:p>
            <a:r>
              <a:rPr lang="en-US" sz="2400" dirty="0" smtClean="0"/>
              <a:t>More thread based parallelism introduce</a:t>
            </a:r>
          </a:p>
          <a:p>
            <a:pPr marL="0" indent="0">
              <a:buNone/>
            </a:pPr>
            <a:endParaRPr lang="en-US" sz="2400" b="1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Brief History..1975-1985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4378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219200"/>
            <a:ext cx="8410575" cy="5011737"/>
          </a:xfrm>
        </p:spPr>
        <p:txBody>
          <a:bodyPr/>
          <a:lstStyle/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 smtClean="0"/>
              <a:t> </a:t>
            </a:r>
            <a:endParaRPr lang="en-US" sz="16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OutputFormat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33400" y="1066800"/>
            <a:ext cx="8410575" cy="5011737"/>
          </a:xfrm>
          <a:prstGeom prst="rect">
            <a:avLst/>
          </a:prstGeom>
        </p:spPr>
        <p:txBody>
          <a:bodyPr/>
          <a:lstStyle>
            <a:lvl1pPr marL="228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–"/>
              <a:defRPr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»"/>
              <a:defRPr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6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" y="1285875"/>
            <a:ext cx="7962900" cy="428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92014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066801"/>
            <a:ext cx="8410575" cy="4724400"/>
          </a:xfrm>
        </p:spPr>
        <p:txBody>
          <a:bodyPr/>
          <a:lstStyle/>
          <a:p>
            <a:pPr marL="0" indent="0">
              <a:buNone/>
            </a:pPr>
            <a:endParaRPr lang="en-US" sz="2400" dirty="0"/>
          </a:p>
          <a:p>
            <a:pPr lvl="1"/>
            <a:r>
              <a:rPr lang="en-US" sz="2400" dirty="0" smtClean="0"/>
              <a:t> </a:t>
            </a:r>
            <a:endParaRPr lang="en-US" sz="16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Writable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33400" y="1066800"/>
            <a:ext cx="8410575" cy="5011737"/>
          </a:xfrm>
          <a:prstGeom prst="rect">
            <a:avLst/>
          </a:prstGeom>
        </p:spPr>
        <p:txBody>
          <a:bodyPr/>
          <a:lstStyle>
            <a:lvl1pPr marL="228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–"/>
              <a:defRPr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»"/>
              <a:defRPr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600" dirty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950" y="1462088"/>
            <a:ext cx="7658100" cy="393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27176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066801"/>
            <a:ext cx="8410575" cy="4724400"/>
          </a:xfrm>
        </p:spPr>
        <p:txBody>
          <a:bodyPr/>
          <a:lstStyle/>
          <a:p>
            <a:pPr marL="0" indent="0">
              <a:buNone/>
            </a:pPr>
            <a:endParaRPr lang="en-US" sz="2400" dirty="0"/>
          </a:p>
          <a:p>
            <a:pPr lvl="1"/>
            <a:r>
              <a:rPr lang="en-US" sz="2400" dirty="0" smtClean="0"/>
              <a:t> </a:t>
            </a:r>
            <a:endParaRPr lang="en-US" sz="16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WritableComparable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33400" y="1066800"/>
            <a:ext cx="8410575" cy="5011737"/>
          </a:xfrm>
          <a:prstGeom prst="rect">
            <a:avLst/>
          </a:prstGeom>
        </p:spPr>
        <p:txBody>
          <a:bodyPr/>
          <a:lstStyle>
            <a:lvl1pPr marL="228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–"/>
              <a:defRPr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»"/>
              <a:defRPr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600" dirty="0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363" y="1576388"/>
            <a:ext cx="7915275" cy="3705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79020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219201"/>
            <a:ext cx="8410575" cy="3657600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 smtClean="0"/>
              <a:t> </a:t>
            </a:r>
            <a:endParaRPr lang="en-US" sz="16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Hadoop Data Types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33400" y="1066800"/>
            <a:ext cx="8410575" cy="5011737"/>
          </a:xfrm>
          <a:prstGeom prst="rect">
            <a:avLst/>
          </a:prstGeom>
        </p:spPr>
        <p:txBody>
          <a:bodyPr/>
          <a:lstStyle>
            <a:lvl1pPr marL="228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–"/>
              <a:defRPr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»"/>
              <a:defRPr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600" dirty="0"/>
          </a:p>
        </p:txBody>
      </p:sp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1224279"/>
            <a:ext cx="6553200" cy="5100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16120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066801"/>
            <a:ext cx="8410575" cy="4724400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 smtClean="0"/>
              <a:t>It’s the time for a DEMO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33400" y="1066800"/>
            <a:ext cx="8410575" cy="5011737"/>
          </a:xfrm>
          <a:prstGeom prst="rect">
            <a:avLst/>
          </a:prstGeom>
        </p:spPr>
        <p:txBody>
          <a:bodyPr/>
          <a:lstStyle>
            <a:lvl1pPr marL="228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–"/>
              <a:defRPr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»"/>
              <a:defRPr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297313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914400"/>
            <a:ext cx="8410575" cy="5011737"/>
          </a:xfrm>
        </p:spPr>
        <p:txBody>
          <a:bodyPr/>
          <a:lstStyle/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 smtClean="0"/>
              <a:t> </a:t>
            </a:r>
            <a:endParaRPr lang="en-US" sz="16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Anatomy of Job Run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33400" y="1066800"/>
            <a:ext cx="8410575" cy="5011737"/>
          </a:xfrm>
          <a:prstGeom prst="rect">
            <a:avLst/>
          </a:prstGeom>
        </p:spPr>
        <p:txBody>
          <a:bodyPr/>
          <a:lstStyle>
            <a:lvl1pPr marL="228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–"/>
              <a:defRPr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»"/>
              <a:defRPr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463" y="1252538"/>
            <a:ext cx="7077075" cy="435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42839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914400"/>
            <a:ext cx="8410575" cy="5011737"/>
          </a:xfrm>
        </p:spPr>
        <p:txBody>
          <a:bodyPr/>
          <a:lstStyle/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 smtClean="0"/>
              <a:t> </a:t>
            </a:r>
            <a:endParaRPr lang="en-US" sz="16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Anatomy of Job Run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33400" y="1066800"/>
            <a:ext cx="8410575" cy="5011737"/>
          </a:xfrm>
          <a:prstGeom prst="rect">
            <a:avLst/>
          </a:prstGeom>
        </p:spPr>
        <p:txBody>
          <a:bodyPr/>
          <a:lstStyle>
            <a:lvl1pPr marL="228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–"/>
              <a:defRPr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»"/>
              <a:defRPr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738" y="1243013"/>
            <a:ext cx="7248525" cy="4371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74499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914400"/>
            <a:ext cx="8410575" cy="5011737"/>
          </a:xfrm>
        </p:spPr>
        <p:txBody>
          <a:bodyPr/>
          <a:lstStyle/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 smtClean="0"/>
              <a:t> </a:t>
            </a:r>
            <a:endParaRPr lang="en-US" sz="16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Anatomy of Job Run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33400" y="1066800"/>
            <a:ext cx="8410575" cy="5011737"/>
          </a:xfrm>
          <a:prstGeom prst="rect">
            <a:avLst/>
          </a:prstGeom>
        </p:spPr>
        <p:txBody>
          <a:bodyPr/>
          <a:lstStyle>
            <a:lvl1pPr marL="228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–"/>
              <a:defRPr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»"/>
              <a:defRPr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813" y="1223963"/>
            <a:ext cx="6810375" cy="4410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07511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914400"/>
            <a:ext cx="8410575" cy="5011737"/>
          </a:xfrm>
        </p:spPr>
        <p:txBody>
          <a:bodyPr/>
          <a:lstStyle/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 smtClean="0"/>
              <a:t> </a:t>
            </a:r>
            <a:endParaRPr lang="en-US" sz="16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Anatomy of Job Run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33400" y="1066800"/>
            <a:ext cx="8410575" cy="5011737"/>
          </a:xfrm>
          <a:prstGeom prst="rect">
            <a:avLst/>
          </a:prstGeom>
        </p:spPr>
        <p:txBody>
          <a:bodyPr/>
          <a:lstStyle>
            <a:lvl1pPr marL="228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–"/>
              <a:defRPr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»"/>
              <a:defRPr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888" y="1233488"/>
            <a:ext cx="7134225" cy="439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20286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219201"/>
            <a:ext cx="8410575" cy="3657600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 smtClean="0"/>
              <a:t>Do you see any issue in Job Scheduling ?</a:t>
            </a:r>
            <a:endParaRPr lang="en-US" sz="2400" dirty="0"/>
          </a:p>
          <a:p>
            <a:pPr marL="0" indent="0">
              <a:buNone/>
            </a:pPr>
            <a:r>
              <a:rPr lang="en-US" sz="2400" dirty="0" smtClean="0"/>
              <a:t> </a:t>
            </a:r>
            <a:endParaRPr lang="en-US" sz="16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Hadoop Job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33400" y="1066800"/>
            <a:ext cx="8410575" cy="5011737"/>
          </a:xfrm>
          <a:prstGeom prst="rect">
            <a:avLst/>
          </a:prstGeom>
        </p:spPr>
        <p:txBody>
          <a:bodyPr/>
          <a:lstStyle>
            <a:lvl1pPr marL="228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–"/>
              <a:defRPr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»"/>
              <a:defRPr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433915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219200"/>
            <a:ext cx="8410575" cy="5011737"/>
          </a:xfrm>
        </p:spPr>
        <p:txBody>
          <a:bodyPr/>
          <a:lstStyle/>
          <a:p>
            <a:r>
              <a:rPr lang="en-US" sz="2400" dirty="0" smtClean="0"/>
              <a:t>Massively parallel architecture start rising.</a:t>
            </a:r>
          </a:p>
          <a:p>
            <a:r>
              <a:rPr lang="en-US" sz="2400" dirty="0" smtClean="0"/>
              <a:t>Library like Message Passing Interface (MPI) getting developed.</a:t>
            </a:r>
          </a:p>
          <a:p>
            <a:r>
              <a:rPr lang="en-US" sz="2400" dirty="0" smtClean="0"/>
              <a:t>Network Bandwidth was a big problem</a:t>
            </a:r>
          </a:p>
          <a:p>
            <a:pPr marL="0" indent="0">
              <a:buNone/>
            </a:pPr>
            <a:endParaRPr lang="en-US" sz="2400" b="1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Brief History..1985-1995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2703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219201"/>
            <a:ext cx="8410575" cy="3657600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 smtClean="0"/>
              <a:t> </a:t>
            </a:r>
            <a:endParaRPr lang="en-US" sz="16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Driver Class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33400" y="1066800"/>
            <a:ext cx="8410575" cy="5011737"/>
          </a:xfrm>
          <a:prstGeom prst="rect">
            <a:avLst/>
          </a:prstGeom>
        </p:spPr>
        <p:txBody>
          <a:bodyPr/>
          <a:lstStyle>
            <a:lvl1pPr marL="228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–"/>
              <a:defRPr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»"/>
              <a:defRPr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600" dirty="0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063" y="1052513"/>
            <a:ext cx="8143875" cy="4752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51480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219201"/>
            <a:ext cx="8410575" cy="3657600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 smtClean="0"/>
              <a:t> </a:t>
            </a:r>
            <a:endParaRPr lang="en-US" sz="16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Driver Class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33400" y="1066800"/>
            <a:ext cx="8410575" cy="5011737"/>
          </a:xfrm>
          <a:prstGeom prst="rect">
            <a:avLst/>
          </a:prstGeom>
        </p:spPr>
        <p:txBody>
          <a:bodyPr/>
          <a:lstStyle>
            <a:lvl1pPr marL="228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–"/>
              <a:defRPr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»"/>
              <a:defRPr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600" dirty="0"/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825" y="1052513"/>
            <a:ext cx="8134350" cy="4752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89875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219201"/>
            <a:ext cx="8410575" cy="3657600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 smtClean="0"/>
              <a:t> </a:t>
            </a:r>
            <a:endParaRPr lang="en-US" sz="16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Driver Class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33400" y="1066800"/>
            <a:ext cx="8410575" cy="5011737"/>
          </a:xfrm>
          <a:prstGeom prst="rect">
            <a:avLst/>
          </a:prstGeom>
        </p:spPr>
        <p:txBody>
          <a:bodyPr/>
          <a:lstStyle>
            <a:lvl1pPr marL="228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–"/>
              <a:defRPr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»"/>
              <a:defRPr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600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538" y="1047750"/>
            <a:ext cx="8162925" cy="476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08646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219200"/>
            <a:ext cx="8410575" cy="4648199"/>
          </a:xfrm>
        </p:spPr>
        <p:txBody>
          <a:bodyPr/>
          <a:lstStyle/>
          <a:p>
            <a:r>
              <a:rPr lang="en-US" sz="2400" dirty="0" smtClean="0"/>
              <a:t> </a:t>
            </a:r>
            <a:r>
              <a:rPr lang="en-US" sz="2400" b="1" dirty="0" smtClean="0"/>
              <a:t>The </a:t>
            </a:r>
            <a:r>
              <a:rPr lang="en-US" sz="2400" b="1" dirty="0"/>
              <a:t>JobConf class allows you to set configuration options </a:t>
            </a:r>
            <a:r>
              <a:rPr lang="en-US" sz="2400" b="1" dirty="0" smtClean="0"/>
              <a:t>for your </a:t>
            </a:r>
            <a:r>
              <a:rPr lang="en-US" sz="2400" b="1" dirty="0"/>
              <a:t>MapReduce job</a:t>
            </a:r>
          </a:p>
          <a:p>
            <a:pPr lvl="1"/>
            <a:r>
              <a:rPr lang="en-US" sz="2000" dirty="0" smtClean="0"/>
              <a:t>The </a:t>
            </a:r>
            <a:r>
              <a:rPr lang="en-US" sz="2000" dirty="0"/>
              <a:t>classes to be used for your Mapper and Reducer</a:t>
            </a:r>
          </a:p>
          <a:p>
            <a:pPr lvl="1"/>
            <a:r>
              <a:rPr lang="en-US" sz="2000" dirty="0" smtClean="0"/>
              <a:t>The </a:t>
            </a:r>
            <a:r>
              <a:rPr lang="en-US" sz="2000" dirty="0"/>
              <a:t>input and output directories</a:t>
            </a:r>
          </a:p>
          <a:p>
            <a:pPr lvl="1"/>
            <a:r>
              <a:rPr lang="en-US" sz="2000" dirty="0" smtClean="0"/>
              <a:t>Many </a:t>
            </a:r>
            <a:r>
              <a:rPr lang="en-US" sz="2000" dirty="0"/>
              <a:t>other </a:t>
            </a:r>
            <a:r>
              <a:rPr lang="en-US" sz="2000" dirty="0" smtClean="0"/>
              <a:t>options</a:t>
            </a:r>
          </a:p>
          <a:p>
            <a:pPr lvl="1"/>
            <a:endParaRPr lang="en-US" sz="2000" dirty="0"/>
          </a:p>
          <a:p>
            <a:r>
              <a:rPr lang="en-US" sz="2400" b="1" dirty="0" smtClean="0"/>
              <a:t>Any </a:t>
            </a:r>
            <a:r>
              <a:rPr lang="en-US" sz="2400" b="1" dirty="0"/>
              <a:t>options not explicitly set in your driver code will be </a:t>
            </a:r>
            <a:r>
              <a:rPr lang="en-US" sz="2400" b="1" dirty="0" smtClean="0"/>
              <a:t>read from </a:t>
            </a:r>
            <a:r>
              <a:rPr lang="en-US" sz="2400" b="1" dirty="0"/>
              <a:t>your Hadoop configuration files</a:t>
            </a:r>
          </a:p>
          <a:p>
            <a:pPr lvl="1"/>
            <a:r>
              <a:rPr lang="en-US" sz="1600" dirty="0" smtClean="0"/>
              <a:t>Usually </a:t>
            </a:r>
            <a:r>
              <a:rPr lang="en-US" sz="1600" dirty="0"/>
              <a:t>located in /</a:t>
            </a:r>
            <a:r>
              <a:rPr lang="en-US" sz="1600" dirty="0" err="1" smtClean="0"/>
              <a:t>etc</a:t>
            </a:r>
            <a:r>
              <a:rPr lang="en-US" sz="1600" dirty="0" smtClean="0"/>
              <a:t>/</a:t>
            </a:r>
            <a:r>
              <a:rPr lang="en-US" sz="1600" dirty="0" err="1" smtClean="0"/>
              <a:t>hadoop</a:t>
            </a:r>
            <a:r>
              <a:rPr lang="en-US" sz="1600" dirty="0" smtClean="0"/>
              <a:t>/</a:t>
            </a:r>
            <a:r>
              <a:rPr lang="en-US" sz="1600" dirty="0" err="1" smtClean="0"/>
              <a:t>conf</a:t>
            </a:r>
            <a:endParaRPr lang="en-US" sz="1600" dirty="0" smtClean="0"/>
          </a:p>
          <a:p>
            <a:pPr lvl="1"/>
            <a:endParaRPr lang="en-US" sz="1600" dirty="0"/>
          </a:p>
          <a:p>
            <a:r>
              <a:rPr lang="en-US" sz="2400" b="1" dirty="0" smtClean="0"/>
              <a:t>Any </a:t>
            </a:r>
            <a:r>
              <a:rPr lang="en-US" sz="2400" b="1" dirty="0"/>
              <a:t>options not specified in your configuration files will </a:t>
            </a:r>
            <a:r>
              <a:rPr lang="en-US" sz="2400" b="1" dirty="0" smtClean="0"/>
              <a:t>receive </a:t>
            </a:r>
            <a:r>
              <a:rPr lang="en-US" sz="2400" b="1" dirty="0" err="1" smtClean="0"/>
              <a:t>Hadoop’s</a:t>
            </a:r>
            <a:r>
              <a:rPr lang="en-US" sz="2400" b="1" dirty="0" smtClean="0"/>
              <a:t> </a:t>
            </a:r>
            <a:r>
              <a:rPr lang="en-US" sz="2400" b="1" dirty="0"/>
              <a:t>default values</a:t>
            </a:r>
            <a:endParaRPr lang="en-US" sz="2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JobConf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33400" y="1066800"/>
            <a:ext cx="8410575" cy="5011737"/>
          </a:xfrm>
          <a:prstGeom prst="rect">
            <a:avLst/>
          </a:prstGeom>
        </p:spPr>
        <p:txBody>
          <a:bodyPr/>
          <a:lstStyle>
            <a:lvl1pPr marL="228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–"/>
              <a:defRPr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»"/>
              <a:defRPr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015622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219201"/>
            <a:ext cx="8410575" cy="3657600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 smtClean="0"/>
              <a:t> </a:t>
            </a:r>
            <a:endParaRPr lang="en-US" sz="16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Driver Class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33400" y="1066800"/>
            <a:ext cx="8410575" cy="5011737"/>
          </a:xfrm>
          <a:prstGeom prst="rect">
            <a:avLst/>
          </a:prstGeom>
        </p:spPr>
        <p:txBody>
          <a:bodyPr/>
          <a:lstStyle>
            <a:lvl1pPr marL="228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–"/>
              <a:defRPr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»"/>
              <a:defRPr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600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588" y="1042988"/>
            <a:ext cx="8124825" cy="4772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91720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219201"/>
            <a:ext cx="8410575" cy="3657600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 smtClean="0"/>
              <a:t> </a:t>
            </a:r>
            <a:endParaRPr lang="en-US" sz="16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Driver Class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33400" y="1066800"/>
            <a:ext cx="8410575" cy="5011737"/>
          </a:xfrm>
          <a:prstGeom prst="rect">
            <a:avLst/>
          </a:prstGeom>
        </p:spPr>
        <p:txBody>
          <a:bodyPr/>
          <a:lstStyle>
            <a:lvl1pPr marL="228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–"/>
              <a:defRPr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»"/>
              <a:defRPr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600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163" y="1081088"/>
            <a:ext cx="8067675" cy="4695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11100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219201"/>
            <a:ext cx="8410575" cy="3657600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 smtClean="0"/>
              <a:t> </a:t>
            </a:r>
            <a:endParaRPr lang="en-US" sz="16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Driver Class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33400" y="1066800"/>
            <a:ext cx="8410575" cy="5011737"/>
          </a:xfrm>
          <a:prstGeom prst="rect">
            <a:avLst/>
          </a:prstGeom>
        </p:spPr>
        <p:txBody>
          <a:bodyPr/>
          <a:lstStyle>
            <a:lvl1pPr marL="228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–"/>
              <a:defRPr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»"/>
              <a:defRPr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600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588" y="1071563"/>
            <a:ext cx="8124825" cy="4714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5014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219201"/>
            <a:ext cx="8410575" cy="3657600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 smtClean="0"/>
              <a:t> </a:t>
            </a:r>
            <a:endParaRPr lang="en-US" sz="16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Driver Class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33400" y="1066800"/>
            <a:ext cx="8410575" cy="5011737"/>
          </a:xfrm>
          <a:prstGeom prst="rect">
            <a:avLst/>
          </a:prstGeom>
        </p:spPr>
        <p:txBody>
          <a:bodyPr/>
          <a:lstStyle>
            <a:lvl1pPr marL="228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–"/>
              <a:defRPr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»"/>
              <a:defRPr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600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063" y="1057275"/>
            <a:ext cx="8143875" cy="4743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16675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219201"/>
            <a:ext cx="8410575" cy="3657600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 smtClean="0"/>
              <a:t> </a:t>
            </a:r>
            <a:endParaRPr lang="en-US" sz="16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Mapper Method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33400" y="1066800"/>
            <a:ext cx="8410575" cy="5011737"/>
          </a:xfrm>
          <a:prstGeom prst="rect">
            <a:avLst/>
          </a:prstGeom>
        </p:spPr>
        <p:txBody>
          <a:bodyPr/>
          <a:lstStyle>
            <a:lvl1pPr marL="228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–"/>
              <a:defRPr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»"/>
              <a:defRPr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600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" y="1819275"/>
            <a:ext cx="8153400" cy="3219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02121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219201"/>
            <a:ext cx="8410575" cy="3657600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 smtClean="0"/>
              <a:t> </a:t>
            </a:r>
            <a:endParaRPr lang="en-US" sz="16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Mapper Method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33400" y="1066800"/>
            <a:ext cx="8410575" cy="5011737"/>
          </a:xfrm>
          <a:prstGeom prst="rect">
            <a:avLst/>
          </a:prstGeom>
        </p:spPr>
        <p:txBody>
          <a:bodyPr/>
          <a:lstStyle>
            <a:lvl1pPr marL="228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–"/>
              <a:defRPr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»"/>
              <a:defRPr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600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25" y="1590675"/>
            <a:ext cx="8210550" cy="3676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03938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219200"/>
            <a:ext cx="8410575" cy="5011737"/>
          </a:xfrm>
        </p:spPr>
        <p:txBody>
          <a:bodyPr/>
          <a:lstStyle/>
          <a:p>
            <a:r>
              <a:rPr lang="en-US" sz="2400" dirty="0" smtClean="0"/>
              <a:t>Cluster Grid Architecture become dominant</a:t>
            </a:r>
          </a:p>
          <a:p>
            <a:r>
              <a:rPr lang="en-US" sz="2400" dirty="0" smtClean="0"/>
              <a:t>Usage of Commodity Computers for Super Computing Platform</a:t>
            </a:r>
          </a:p>
          <a:p>
            <a:pPr marL="0" indent="0">
              <a:buNone/>
            </a:pPr>
            <a:endParaRPr lang="en-US" sz="2400" b="1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Brief History..1995-Today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5876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219201"/>
            <a:ext cx="8410575" cy="3657600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 smtClean="0"/>
              <a:t> </a:t>
            </a:r>
            <a:endParaRPr lang="en-US" sz="16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Reducer Method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33400" y="1066800"/>
            <a:ext cx="8410575" cy="5011737"/>
          </a:xfrm>
          <a:prstGeom prst="rect">
            <a:avLst/>
          </a:prstGeom>
        </p:spPr>
        <p:txBody>
          <a:bodyPr/>
          <a:lstStyle>
            <a:lvl1pPr marL="228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–"/>
              <a:defRPr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»"/>
              <a:defRPr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600" dirty="0"/>
          </a:p>
        </p:txBody>
      </p:sp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" y="1519238"/>
            <a:ext cx="8305800" cy="3819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82864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219201"/>
            <a:ext cx="8410575" cy="3657600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 smtClean="0"/>
              <a:t> </a:t>
            </a:r>
            <a:endParaRPr lang="en-US" sz="16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Reducer Method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33400" y="1066800"/>
            <a:ext cx="8410575" cy="5011737"/>
          </a:xfrm>
          <a:prstGeom prst="rect">
            <a:avLst/>
          </a:prstGeom>
        </p:spPr>
        <p:txBody>
          <a:bodyPr/>
          <a:lstStyle>
            <a:lvl1pPr marL="228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–"/>
              <a:defRPr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»"/>
              <a:defRPr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600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825" y="1714500"/>
            <a:ext cx="8134350" cy="342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23377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219201"/>
            <a:ext cx="8410575" cy="3657600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 smtClean="0"/>
              <a:t> </a:t>
            </a:r>
            <a:endParaRPr lang="en-US" sz="16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Old and New Hadoop API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33400" y="1066800"/>
            <a:ext cx="8410575" cy="5011737"/>
          </a:xfrm>
          <a:prstGeom prst="rect">
            <a:avLst/>
          </a:prstGeom>
        </p:spPr>
        <p:txBody>
          <a:bodyPr/>
          <a:lstStyle>
            <a:lvl1pPr marL="228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–"/>
              <a:defRPr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»"/>
              <a:defRPr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600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588" y="1252538"/>
            <a:ext cx="8124825" cy="435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63220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219201"/>
            <a:ext cx="8410575" cy="3657600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 smtClean="0"/>
              <a:t> </a:t>
            </a:r>
            <a:endParaRPr lang="en-US" sz="16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Old and New Hadoop API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33400" y="1066800"/>
            <a:ext cx="8410575" cy="5011737"/>
          </a:xfrm>
          <a:prstGeom prst="rect">
            <a:avLst/>
          </a:prstGeom>
        </p:spPr>
        <p:txBody>
          <a:bodyPr/>
          <a:lstStyle>
            <a:lvl1pPr marL="228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–"/>
              <a:defRPr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»"/>
              <a:defRPr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600"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163" y="1585913"/>
            <a:ext cx="8067675" cy="3686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1485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219200"/>
            <a:ext cx="8410575" cy="5011737"/>
          </a:xfrm>
        </p:spPr>
        <p:txBody>
          <a:bodyPr/>
          <a:lstStyle/>
          <a:p>
            <a:r>
              <a:rPr lang="en-US" sz="2400" dirty="0" smtClean="0">
                <a:latin typeface="Arial" pitchFamily="34" charset="0"/>
                <a:cs typeface="Arial" pitchFamily="34" charset="0"/>
              </a:rPr>
              <a:t>Why</a:t>
            </a:r>
            <a:r>
              <a:rPr lang="en-US" sz="240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Hadoop</a:t>
            </a:r>
          </a:p>
          <a:p>
            <a:r>
              <a:rPr lang="en-US" sz="2400" dirty="0">
                <a:latin typeface="Arial" pitchFamily="34" charset="0"/>
                <a:cs typeface="Arial" pitchFamily="34" charset="0"/>
              </a:rPr>
              <a:t>Hadoop Basic 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Concept</a:t>
            </a:r>
          </a:p>
          <a:p>
            <a:r>
              <a:rPr lang="en-US" sz="2400" dirty="0" smtClean="0">
                <a:latin typeface="Arial" pitchFamily="34" charset="0"/>
                <a:cs typeface="Arial" pitchFamily="34" charset="0"/>
              </a:rPr>
              <a:t>Map 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Reduce Programming Paradigm</a:t>
            </a:r>
          </a:p>
          <a:p>
            <a:r>
              <a:rPr lang="en-US" sz="2400" dirty="0" smtClean="0">
                <a:latin typeface="Arial" pitchFamily="34" charset="0"/>
                <a:cs typeface="Arial" pitchFamily="34" charset="0"/>
              </a:rPr>
              <a:t>Hadoop 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Deep Dive</a:t>
            </a:r>
          </a:p>
          <a:p>
            <a:r>
              <a:rPr lang="en-US" sz="24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Map Reduce Deep Dive</a:t>
            </a:r>
          </a:p>
          <a:p>
            <a:r>
              <a:rPr lang="en-US" sz="2400" dirty="0">
                <a:latin typeface="Arial" pitchFamily="34" charset="0"/>
                <a:cs typeface="Arial" pitchFamily="34" charset="0"/>
              </a:rPr>
              <a:t>Setting up Hadoop Cluster</a:t>
            </a:r>
          </a:p>
          <a:p>
            <a:r>
              <a:rPr lang="en-US" sz="2400" dirty="0">
                <a:latin typeface="Arial" pitchFamily="34" charset="0"/>
                <a:cs typeface="Arial" pitchFamily="34" charset="0"/>
              </a:rPr>
              <a:t>Hadoop Hands on</a:t>
            </a:r>
          </a:p>
          <a:p>
            <a:r>
              <a:rPr lang="en-US" sz="2400" dirty="0">
                <a:latin typeface="Arial" pitchFamily="34" charset="0"/>
                <a:cs typeface="Arial" pitchFamily="34" charset="0"/>
              </a:rPr>
              <a:t>Hadoop Advanced Programming</a:t>
            </a:r>
          </a:p>
          <a:p>
            <a:r>
              <a:rPr lang="en-US" sz="2400" dirty="0">
                <a:latin typeface="Arial" pitchFamily="34" charset="0"/>
                <a:cs typeface="Arial" pitchFamily="34" charset="0"/>
              </a:rPr>
              <a:t>Hadoop Eco System</a:t>
            </a:r>
          </a:p>
          <a:p>
            <a:r>
              <a:rPr lang="en-US" sz="2400" dirty="0">
                <a:latin typeface="Arial" pitchFamily="34" charset="0"/>
                <a:cs typeface="Arial" pitchFamily="34" charset="0"/>
              </a:rPr>
              <a:t>Beyond Hadoop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Agenda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86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219200"/>
            <a:ext cx="8410575" cy="4648199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 smtClean="0"/>
              <a:t>Map Reduce Revisited..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 Reduce Algorithm Design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33400" y="1066800"/>
            <a:ext cx="8410575" cy="5011737"/>
          </a:xfrm>
          <a:prstGeom prst="rect">
            <a:avLst/>
          </a:prstGeom>
        </p:spPr>
        <p:txBody>
          <a:bodyPr/>
          <a:lstStyle>
            <a:lvl1pPr marL="228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–"/>
              <a:defRPr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»"/>
              <a:defRPr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6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1112" y="1905000"/>
            <a:ext cx="6581775" cy="3771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27423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219200"/>
            <a:ext cx="8410575" cy="4859337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 smtClean="0"/>
              <a:t>Word Count Pseudo code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r>
              <a:rPr lang="en-US" sz="2400" dirty="0" smtClean="0"/>
              <a:t>How to optimize if we have thousands of documents each having millions of word !</a:t>
            </a:r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 Reduce Algorithm Design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33400" y="1066800"/>
            <a:ext cx="8410575" cy="5011737"/>
          </a:xfrm>
          <a:prstGeom prst="rect">
            <a:avLst/>
          </a:prstGeom>
        </p:spPr>
        <p:txBody>
          <a:bodyPr/>
          <a:lstStyle>
            <a:lvl1pPr marL="228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–"/>
              <a:defRPr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»"/>
              <a:defRPr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6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7004" y="1828800"/>
            <a:ext cx="5886450" cy="3276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14932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219200"/>
            <a:ext cx="8410575" cy="4859337"/>
          </a:xfrm>
        </p:spPr>
        <p:txBody>
          <a:bodyPr/>
          <a:lstStyle/>
          <a:p>
            <a:r>
              <a:rPr lang="en-US" sz="2000" dirty="0"/>
              <a:t>Combiners are an optimization in MapReduce that allow for local </a:t>
            </a:r>
            <a:r>
              <a:rPr lang="en-US" sz="2000" dirty="0" smtClean="0"/>
              <a:t>aggregation before </a:t>
            </a:r>
            <a:r>
              <a:rPr lang="en-US" sz="2000" dirty="0"/>
              <a:t>the </a:t>
            </a:r>
            <a:r>
              <a:rPr lang="en-US" sz="2000" dirty="0" smtClean="0"/>
              <a:t>shuffle </a:t>
            </a:r>
            <a:r>
              <a:rPr lang="en-US" sz="2000" dirty="0"/>
              <a:t>and sort </a:t>
            </a:r>
            <a:r>
              <a:rPr lang="en-US" sz="2000" dirty="0" smtClean="0"/>
              <a:t>phase</a:t>
            </a:r>
          </a:p>
          <a:p>
            <a:r>
              <a:rPr lang="en-US" sz="2000" dirty="0"/>
              <a:t>One can think </a:t>
            </a:r>
            <a:r>
              <a:rPr lang="en-US" sz="2000" dirty="0" smtClean="0"/>
              <a:t>of combiners </a:t>
            </a:r>
            <a:r>
              <a:rPr lang="en-US" sz="2000" dirty="0"/>
              <a:t>as </a:t>
            </a:r>
            <a:r>
              <a:rPr lang="en-US" sz="2000" dirty="0" smtClean="0"/>
              <a:t>“mini-reducers</a:t>
            </a:r>
            <a:r>
              <a:rPr lang="en-US" sz="2000" dirty="0"/>
              <a:t>" that take place on the output of the mappers, prior to </a:t>
            </a:r>
            <a:r>
              <a:rPr lang="en-US" sz="2000" dirty="0" smtClean="0"/>
              <a:t>the shuffle </a:t>
            </a:r>
            <a:r>
              <a:rPr lang="en-US" sz="2000" dirty="0"/>
              <a:t>and sort </a:t>
            </a:r>
            <a:r>
              <a:rPr lang="en-US" sz="2000" dirty="0" smtClean="0"/>
              <a:t>phase</a:t>
            </a:r>
          </a:p>
          <a:p>
            <a:r>
              <a:rPr lang="en-US" sz="2000" dirty="0"/>
              <a:t>Each combiner operates in isolation and therefore does not </a:t>
            </a:r>
            <a:r>
              <a:rPr lang="en-US" sz="2000" dirty="0" smtClean="0"/>
              <a:t>have access </a:t>
            </a:r>
            <a:r>
              <a:rPr lang="en-US" sz="2000" dirty="0"/>
              <a:t>to intermediate output from other mappers</a:t>
            </a:r>
            <a:endParaRPr lang="en-US" sz="2000" dirty="0" smtClean="0"/>
          </a:p>
          <a:p>
            <a:r>
              <a:rPr lang="en-US" sz="2000" dirty="0"/>
              <a:t>The combiner can emit any number of </a:t>
            </a:r>
            <a:r>
              <a:rPr lang="en-US" sz="2000" dirty="0" smtClean="0"/>
              <a:t>key-value pairs</a:t>
            </a:r>
            <a:r>
              <a:rPr lang="en-US" sz="2000" dirty="0"/>
              <a:t>, but the keys and values must be of the same type as the mapper output (same </a:t>
            </a:r>
            <a:r>
              <a:rPr lang="en-US" sz="2000" dirty="0" smtClean="0"/>
              <a:t>as the </a:t>
            </a:r>
            <a:r>
              <a:rPr lang="en-US" sz="2000" dirty="0"/>
              <a:t>reducer input)</a:t>
            </a:r>
          </a:p>
          <a:p>
            <a:r>
              <a:rPr lang="en-US" sz="2000" dirty="0"/>
              <a:t>In cases where an operation is both associative and commutative (e.g., addition or multiplication), reducers can directly serve as combiners. In general, however, reducers and combiners are not interchangeable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Combiner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33400" y="1066800"/>
            <a:ext cx="8410575" cy="5011737"/>
          </a:xfrm>
          <a:prstGeom prst="rect">
            <a:avLst/>
          </a:prstGeom>
        </p:spPr>
        <p:txBody>
          <a:bodyPr/>
          <a:lstStyle>
            <a:lvl1pPr marL="228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–"/>
              <a:defRPr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»"/>
              <a:defRPr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596067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219200"/>
            <a:ext cx="8410575" cy="4859337"/>
          </a:xfrm>
        </p:spPr>
        <p:txBody>
          <a:bodyPr/>
          <a:lstStyle/>
          <a:p>
            <a:r>
              <a:rPr lang="en-US" sz="2000" dirty="0"/>
              <a:t>combiners in Hadoop are treated as optional </a:t>
            </a:r>
            <a:r>
              <a:rPr lang="en-US" sz="2000" dirty="0" smtClean="0"/>
              <a:t>optimizations</a:t>
            </a:r>
            <a:r>
              <a:rPr lang="en-US" sz="2000" dirty="0"/>
              <a:t>, so there is no guarantee that the execution framework will take advantage of </a:t>
            </a:r>
            <a:r>
              <a:rPr lang="en-US" sz="2000" dirty="0" smtClean="0"/>
              <a:t>all opportunities </a:t>
            </a:r>
            <a:r>
              <a:rPr lang="en-US" sz="2000" dirty="0"/>
              <a:t>for </a:t>
            </a:r>
            <a:r>
              <a:rPr lang="en-US" sz="2000" dirty="0" smtClean="0"/>
              <a:t>partial aggregation.</a:t>
            </a:r>
          </a:p>
          <a:p>
            <a:r>
              <a:rPr lang="en-US" sz="2000" dirty="0"/>
              <a:t>such indeterminism is </a:t>
            </a:r>
            <a:r>
              <a:rPr lang="en-US" sz="2000" dirty="0" smtClean="0"/>
              <a:t>unacceptable for large data set</a:t>
            </a:r>
          </a:p>
          <a:p>
            <a:r>
              <a:rPr lang="en-US" sz="2000" dirty="0" smtClean="0"/>
              <a:t>Perform in-mapper combining</a:t>
            </a:r>
            <a:endParaRPr lang="en-US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6900" y="231775"/>
            <a:ext cx="7023100" cy="863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Combiner </a:t>
            </a:r>
            <a:r>
              <a:rPr lang="en-US" dirty="0" err="1" smtClean="0"/>
              <a:t>vs</a:t>
            </a:r>
            <a:r>
              <a:rPr lang="en-US" dirty="0" smtClean="0"/>
              <a:t> In Mapper Aggregation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33400" y="1066800"/>
            <a:ext cx="8410575" cy="5011737"/>
          </a:xfrm>
          <a:prstGeom prst="rect">
            <a:avLst/>
          </a:prstGeom>
        </p:spPr>
        <p:txBody>
          <a:bodyPr/>
          <a:lstStyle>
            <a:lvl1pPr marL="228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–"/>
              <a:defRPr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»"/>
              <a:defRPr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6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3200400"/>
            <a:ext cx="5986874" cy="2819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80014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219200"/>
            <a:ext cx="8410575" cy="485933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r>
              <a:rPr lang="en-US" sz="2000" dirty="0" smtClean="0"/>
              <a:t>What is the different from previous one ?</a:t>
            </a:r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r>
              <a:rPr lang="en-US" sz="2000" dirty="0" smtClean="0"/>
              <a:t>Will the In Mapper combination work for millions of document ? What will be potential issue you may face ? Hint , where you keep the associative array ?</a:t>
            </a:r>
            <a:endParaRPr lang="en-US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6900" y="231775"/>
            <a:ext cx="7480300" cy="863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Improvement to in-Mapper Combination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33400" y="1066800"/>
            <a:ext cx="8410575" cy="5011737"/>
          </a:xfrm>
          <a:prstGeom prst="rect">
            <a:avLst/>
          </a:prstGeom>
        </p:spPr>
        <p:txBody>
          <a:bodyPr/>
          <a:lstStyle>
            <a:lvl1pPr marL="228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–"/>
              <a:defRPr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C95DD"/>
              </a:buClr>
              <a:buFont typeface="Arial" charset="0"/>
              <a:buChar char="»"/>
              <a:defRPr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600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1371600"/>
            <a:ext cx="5076825" cy="2752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98733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ourse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Concourse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9032</TotalTime>
  <Words>3768</Words>
  <Application>Microsoft Office PowerPoint</Application>
  <PresentationFormat>On-screen Show (4:3)</PresentationFormat>
  <Paragraphs>817</Paragraphs>
  <Slides>159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159</vt:i4>
      </vt:variant>
    </vt:vector>
  </HeadingPairs>
  <TitlesOfParts>
    <vt:vector size="160" baseType="lpstr">
      <vt:lpstr>Concourse</vt:lpstr>
      <vt:lpstr>      Date : 14th and 15th Nov 2012  Dibyendu Bhattacharya Principal Software Engineer EMC </vt:lpstr>
      <vt:lpstr>Agenda</vt:lpstr>
      <vt:lpstr>Agenda</vt:lpstr>
      <vt:lpstr>Why Hadoop</vt:lpstr>
      <vt:lpstr>Computer Speedup</vt:lpstr>
      <vt:lpstr>Traditional Large Scale System</vt:lpstr>
      <vt:lpstr>Brief History..1975-1985</vt:lpstr>
      <vt:lpstr>Brief History..1985-1995</vt:lpstr>
      <vt:lpstr>Brief History..1995-Today</vt:lpstr>
      <vt:lpstr>Parallel vs. Distributed Computing</vt:lpstr>
      <vt:lpstr>Parallelization and Synchronization </vt:lpstr>
      <vt:lpstr>Parallelization and Synchronization </vt:lpstr>
      <vt:lpstr>Parallelization and Synchronization </vt:lpstr>
      <vt:lpstr>Parallelization pitfall </vt:lpstr>
      <vt:lpstr>Parallelization pitfall </vt:lpstr>
      <vt:lpstr>Multithreaded = Unpredictability</vt:lpstr>
      <vt:lpstr>Multithreaded = Unpredictability</vt:lpstr>
      <vt:lpstr>Distributed Computation</vt:lpstr>
      <vt:lpstr>Distributed Computation</vt:lpstr>
      <vt:lpstr>Distributed System : Problems</vt:lpstr>
      <vt:lpstr>Distributed System : Data Storage</vt:lpstr>
      <vt:lpstr>World full of Data</vt:lpstr>
      <vt:lpstr>Data Become the Bottleneck</vt:lpstr>
      <vt:lpstr>What is the Solution</vt:lpstr>
      <vt:lpstr>Requirement for New Approach</vt:lpstr>
      <vt:lpstr>A New way out ..</vt:lpstr>
      <vt:lpstr>Hadoop History</vt:lpstr>
      <vt:lpstr>Core Hadoop Concept</vt:lpstr>
      <vt:lpstr>Agenda</vt:lpstr>
      <vt:lpstr>Hadoop Environment</vt:lpstr>
      <vt:lpstr>Hadoop Master Slave Architecture</vt:lpstr>
      <vt:lpstr>Hadoop Distributed File System</vt:lpstr>
      <vt:lpstr>Hadoop Distributed File System</vt:lpstr>
      <vt:lpstr>Hadoop Distributed File System</vt:lpstr>
      <vt:lpstr>HDFS</vt:lpstr>
      <vt:lpstr>HDFS NameNode</vt:lpstr>
      <vt:lpstr>NameNode : Architecture</vt:lpstr>
      <vt:lpstr>NameNode Architecture</vt:lpstr>
      <vt:lpstr>NameNode Architecture</vt:lpstr>
      <vt:lpstr>NameNode : Architecture</vt:lpstr>
      <vt:lpstr>Hadoop Rack Awareness</vt:lpstr>
      <vt:lpstr>Data Write</vt:lpstr>
      <vt:lpstr>Data Write </vt:lpstr>
      <vt:lpstr>Block Report</vt:lpstr>
      <vt:lpstr>Re-Replication</vt:lpstr>
      <vt:lpstr>Secondary Name Node</vt:lpstr>
      <vt:lpstr>File Read</vt:lpstr>
      <vt:lpstr>Data Read</vt:lpstr>
      <vt:lpstr>File Read</vt:lpstr>
      <vt:lpstr>Data Read</vt:lpstr>
      <vt:lpstr>Agenda</vt:lpstr>
      <vt:lpstr>Functional Programming</vt:lpstr>
      <vt:lpstr>MAP and REDUCE</vt:lpstr>
      <vt:lpstr>Map Function</vt:lpstr>
      <vt:lpstr>Reduce Function</vt:lpstr>
      <vt:lpstr>Reduce Function</vt:lpstr>
      <vt:lpstr>Map Reduce : Whole Picture</vt:lpstr>
      <vt:lpstr>Map Reduce : Example</vt:lpstr>
      <vt:lpstr>Map Reduce : Example</vt:lpstr>
      <vt:lpstr>MapReduce : Terminology</vt:lpstr>
      <vt:lpstr>The Mapper</vt:lpstr>
      <vt:lpstr>The Reducer</vt:lpstr>
      <vt:lpstr>MapReduce : Any bottleneck ?</vt:lpstr>
      <vt:lpstr>MapReduce : Architecture</vt:lpstr>
      <vt:lpstr>Agenda</vt:lpstr>
      <vt:lpstr>Understanding Input Output in Map Reduce</vt:lpstr>
      <vt:lpstr>InputFormat, RecordReader, Splits</vt:lpstr>
      <vt:lpstr>Input Output Actors</vt:lpstr>
      <vt:lpstr>InputFormat</vt:lpstr>
      <vt:lpstr>OutputFormat</vt:lpstr>
      <vt:lpstr>Writable</vt:lpstr>
      <vt:lpstr>WritableComparable</vt:lpstr>
      <vt:lpstr>Hadoop Data Types</vt:lpstr>
      <vt:lpstr>Demo</vt:lpstr>
      <vt:lpstr>Anatomy of Job Run</vt:lpstr>
      <vt:lpstr>Anatomy of Job Run</vt:lpstr>
      <vt:lpstr>Anatomy of Job Run</vt:lpstr>
      <vt:lpstr>Anatomy of Job Run</vt:lpstr>
      <vt:lpstr>Hadoop Job</vt:lpstr>
      <vt:lpstr>The Driver Class</vt:lpstr>
      <vt:lpstr>The Driver Class</vt:lpstr>
      <vt:lpstr>The Driver Class</vt:lpstr>
      <vt:lpstr>JobConf</vt:lpstr>
      <vt:lpstr>The Driver Class</vt:lpstr>
      <vt:lpstr>The Driver Class</vt:lpstr>
      <vt:lpstr>The Driver Class</vt:lpstr>
      <vt:lpstr>The Driver Class</vt:lpstr>
      <vt:lpstr>The Mapper Method</vt:lpstr>
      <vt:lpstr>The Mapper Method</vt:lpstr>
      <vt:lpstr>The Reducer Method</vt:lpstr>
      <vt:lpstr>The Reducer Method</vt:lpstr>
      <vt:lpstr>Old and New Hadoop API</vt:lpstr>
      <vt:lpstr>Old and New Hadoop API</vt:lpstr>
      <vt:lpstr>Agenda</vt:lpstr>
      <vt:lpstr>Map Reduce Algorithm Design</vt:lpstr>
      <vt:lpstr>Map Reduce Algorithm Design</vt:lpstr>
      <vt:lpstr>Use Combiner</vt:lpstr>
      <vt:lpstr>Combiner vs In Mapper Aggregation</vt:lpstr>
      <vt:lpstr>Improvement to in-Mapper Combination</vt:lpstr>
      <vt:lpstr>Careful with In-Mapper Combination</vt:lpstr>
      <vt:lpstr>One more Example ?</vt:lpstr>
      <vt:lpstr>Problem Statement</vt:lpstr>
      <vt:lpstr>Mean Calculation</vt:lpstr>
      <vt:lpstr>Mean Calculation</vt:lpstr>
      <vt:lpstr>Mean Calculation</vt:lpstr>
      <vt:lpstr>Mean Calculation</vt:lpstr>
      <vt:lpstr>Mean Calculation</vt:lpstr>
      <vt:lpstr>Mean Calculation</vt:lpstr>
      <vt:lpstr>Common Map Reduce Algorithm</vt:lpstr>
      <vt:lpstr>Sorting</vt:lpstr>
      <vt:lpstr>Sorting</vt:lpstr>
      <vt:lpstr>Custom Practitioner</vt:lpstr>
      <vt:lpstr>Sorting as speed test of Hadoop Cluster</vt:lpstr>
      <vt:lpstr>Searching</vt:lpstr>
      <vt:lpstr>Indexing</vt:lpstr>
      <vt:lpstr>Machine Learning : Mahout</vt:lpstr>
      <vt:lpstr>Term Frequency – Inverse Document Frequency</vt:lpstr>
      <vt:lpstr>TF-IDF Motivation</vt:lpstr>
      <vt:lpstr>TF-IDF</vt:lpstr>
      <vt:lpstr>What we Need ?</vt:lpstr>
      <vt:lpstr>TF-IDF Algorithm</vt:lpstr>
      <vt:lpstr>TF-IDF Job 1</vt:lpstr>
      <vt:lpstr>TF-IDF Job 2</vt:lpstr>
      <vt:lpstr>TF-IDF Job 3</vt:lpstr>
      <vt:lpstr>Word Co-occurrence</vt:lpstr>
      <vt:lpstr>Solution 1 : “PAIRS”</vt:lpstr>
      <vt:lpstr>Solution 1 : “STRIPES”</vt:lpstr>
      <vt:lpstr>Agenda</vt:lpstr>
      <vt:lpstr>Hadoop Secondary Sort</vt:lpstr>
      <vt:lpstr>Hadoop Secondary Sort</vt:lpstr>
      <vt:lpstr>Hadoop Secondary Sort</vt:lpstr>
      <vt:lpstr>Hadoop Secondary Sort</vt:lpstr>
      <vt:lpstr>Hadoop Secondary Sort</vt:lpstr>
      <vt:lpstr>Hadoop Serialization Format</vt:lpstr>
      <vt:lpstr>Hadoop SequenceFileFormat</vt:lpstr>
      <vt:lpstr>Hadoop Serialization Format</vt:lpstr>
      <vt:lpstr>Hadoop Compression</vt:lpstr>
      <vt:lpstr>Hadoop Compression</vt:lpstr>
      <vt:lpstr>Hadoop Compression</vt:lpstr>
      <vt:lpstr>Hadoop Compression</vt:lpstr>
      <vt:lpstr>Agenda</vt:lpstr>
      <vt:lpstr>Hadoop Eco System</vt:lpstr>
      <vt:lpstr>Hadoop Data Loader : Flume</vt:lpstr>
      <vt:lpstr>Hadoop Data Loader : Sqoop</vt:lpstr>
      <vt:lpstr>Hadoop Data Loader : Use Cases</vt:lpstr>
      <vt:lpstr>Hadoop Data Loader at ELT: Use Cases</vt:lpstr>
      <vt:lpstr>Hadoop High Level Language: Hive &amp; Pig Motivation</vt:lpstr>
      <vt:lpstr>Hadoop High Level Language: Hive &amp; Pig</vt:lpstr>
      <vt:lpstr>Hadoop High Level Language: Hive &amp; Pig</vt:lpstr>
      <vt:lpstr>Hadoop Columnar Database : HBase</vt:lpstr>
      <vt:lpstr>Hadoop Columnar Database : HBase</vt:lpstr>
      <vt:lpstr>Hadoop Machine Learning : Mahout</vt:lpstr>
      <vt:lpstr>Hadoop Workflow : Oozie</vt:lpstr>
      <vt:lpstr>Agenda</vt:lpstr>
      <vt:lpstr>Big FAST Data</vt:lpstr>
      <vt:lpstr>NoSQL World</vt:lpstr>
      <vt:lpstr>Distributed Search Engine</vt:lpstr>
      <vt:lpstr>Next Generation Hadoop : YARN</vt:lpstr>
      <vt:lpstr>Thank You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Social Statistics for 2011</dc:title>
  <dc:creator>Mallari</dc:creator>
  <cp:lastModifiedBy>Bhattacharya, Dibyendu</cp:lastModifiedBy>
  <cp:revision>1088</cp:revision>
  <dcterms:created xsi:type="dcterms:W3CDTF">2012-04-15T07:40:44Z</dcterms:created>
  <dcterms:modified xsi:type="dcterms:W3CDTF">2012-11-12T04:03:01Z</dcterms:modified>
</cp:coreProperties>
</file>